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2"/>
  </p:notesMasterIdLst>
  <p:handoutMasterIdLst>
    <p:handoutMasterId r:id="rId153"/>
  </p:handoutMasterIdLst>
  <p:sldIdLst>
    <p:sldId id="464" r:id="rId2"/>
    <p:sldId id="503" r:id="rId3"/>
    <p:sldId id="284" r:id="rId4"/>
    <p:sldId id="286" r:id="rId5"/>
    <p:sldId id="311" r:id="rId6"/>
    <p:sldId id="312" r:id="rId7"/>
    <p:sldId id="376" r:id="rId8"/>
    <p:sldId id="310" r:id="rId9"/>
    <p:sldId id="467" r:id="rId10"/>
    <p:sldId id="322" r:id="rId11"/>
    <p:sldId id="504" r:id="rId12"/>
    <p:sldId id="324" r:id="rId13"/>
    <p:sldId id="377" r:id="rId14"/>
    <p:sldId id="378" r:id="rId15"/>
    <p:sldId id="468" r:id="rId16"/>
    <p:sldId id="302" r:id="rId17"/>
    <p:sldId id="382" r:id="rId18"/>
    <p:sldId id="383" r:id="rId19"/>
    <p:sldId id="317" r:id="rId20"/>
    <p:sldId id="313" r:id="rId21"/>
    <p:sldId id="300" r:id="rId22"/>
    <p:sldId id="414" r:id="rId23"/>
    <p:sldId id="470" r:id="rId24"/>
    <p:sldId id="472" r:id="rId25"/>
    <p:sldId id="505" r:id="rId26"/>
    <p:sldId id="360" r:id="rId27"/>
    <p:sldId id="476" r:id="rId28"/>
    <p:sldId id="477" r:id="rId29"/>
    <p:sldId id="387" r:id="rId30"/>
    <p:sldId id="478" r:id="rId31"/>
    <p:sldId id="388" r:id="rId32"/>
    <p:sldId id="482" r:id="rId33"/>
    <p:sldId id="483" r:id="rId34"/>
    <p:sldId id="380" r:id="rId35"/>
    <p:sldId id="506" r:id="rId36"/>
    <p:sldId id="296" r:id="rId37"/>
    <p:sldId id="297" r:id="rId38"/>
    <p:sldId id="304" r:id="rId39"/>
    <p:sldId id="299" r:id="rId40"/>
    <p:sldId id="298" r:id="rId41"/>
    <p:sldId id="303" r:id="rId42"/>
    <p:sldId id="305" r:id="rId43"/>
    <p:sldId id="318" r:id="rId44"/>
    <p:sldId id="389" r:id="rId45"/>
    <p:sldId id="308" r:id="rId46"/>
    <p:sldId id="301" r:id="rId47"/>
    <p:sldId id="320" r:id="rId48"/>
    <p:sldId id="415" r:id="rId49"/>
    <p:sldId id="416" r:id="rId50"/>
    <p:sldId id="321" r:id="rId51"/>
    <p:sldId id="417" r:id="rId52"/>
    <p:sldId id="484" r:id="rId53"/>
    <p:sldId id="488" r:id="rId54"/>
    <p:sldId id="487" r:id="rId55"/>
    <p:sldId id="489" r:id="rId56"/>
    <p:sldId id="275" r:id="rId57"/>
    <p:sldId id="493" r:id="rId58"/>
    <p:sldId id="492" r:id="rId59"/>
    <p:sldId id="494" r:id="rId60"/>
    <p:sldId id="495" r:id="rId61"/>
    <p:sldId id="496" r:id="rId62"/>
    <p:sldId id="390" r:id="rId63"/>
    <p:sldId id="391" r:id="rId64"/>
    <p:sldId id="325" r:id="rId65"/>
    <p:sldId id="507" r:id="rId66"/>
    <p:sldId id="332" r:id="rId67"/>
    <p:sldId id="348" r:id="rId68"/>
    <p:sldId id="497" r:id="rId69"/>
    <p:sldId id="349" r:id="rId70"/>
    <p:sldId id="498" r:id="rId71"/>
    <p:sldId id="357" r:id="rId72"/>
    <p:sldId id="351" r:id="rId73"/>
    <p:sldId id="394" r:id="rId74"/>
    <p:sldId id="395" r:id="rId75"/>
    <p:sldId id="396" r:id="rId76"/>
    <p:sldId id="508" r:id="rId77"/>
    <p:sldId id="404" r:id="rId78"/>
    <p:sldId id="406" r:id="rId79"/>
    <p:sldId id="500" r:id="rId80"/>
    <p:sldId id="501" r:id="rId81"/>
    <p:sldId id="398" r:id="rId82"/>
    <p:sldId id="399" r:id="rId83"/>
    <p:sldId id="400" r:id="rId84"/>
    <p:sldId id="401" r:id="rId85"/>
    <p:sldId id="402" r:id="rId86"/>
    <p:sldId id="369" r:id="rId87"/>
    <p:sldId id="371" r:id="rId88"/>
    <p:sldId id="323" r:id="rId89"/>
    <p:sldId id="407" r:id="rId90"/>
    <p:sldId id="509" r:id="rId91"/>
    <p:sldId id="374" r:id="rId92"/>
    <p:sldId id="502" r:id="rId93"/>
    <p:sldId id="410" r:id="rId94"/>
    <p:sldId id="412" r:id="rId95"/>
    <p:sldId id="511" r:id="rId96"/>
    <p:sldId id="512" r:id="rId97"/>
    <p:sldId id="513" r:id="rId98"/>
    <p:sldId id="514" r:id="rId99"/>
    <p:sldId id="515" r:id="rId100"/>
    <p:sldId id="516" r:id="rId101"/>
    <p:sldId id="517" r:id="rId102"/>
    <p:sldId id="518" r:id="rId103"/>
    <p:sldId id="519" r:id="rId104"/>
    <p:sldId id="520" r:id="rId105"/>
    <p:sldId id="521" r:id="rId106"/>
    <p:sldId id="522" r:id="rId107"/>
    <p:sldId id="523" r:id="rId108"/>
    <p:sldId id="524" r:id="rId109"/>
    <p:sldId id="526" r:id="rId110"/>
    <p:sldId id="527" r:id="rId111"/>
    <p:sldId id="528" r:id="rId112"/>
    <p:sldId id="529" r:id="rId113"/>
    <p:sldId id="530" r:id="rId114"/>
    <p:sldId id="531" r:id="rId115"/>
    <p:sldId id="532" r:id="rId116"/>
    <p:sldId id="533" r:id="rId117"/>
    <p:sldId id="534" r:id="rId118"/>
    <p:sldId id="525" r:id="rId119"/>
    <p:sldId id="535" r:id="rId120"/>
    <p:sldId id="536" r:id="rId121"/>
    <p:sldId id="537" r:id="rId122"/>
    <p:sldId id="538" r:id="rId123"/>
    <p:sldId id="539" r:id="rId124"/>
    <p:sldId id="540" r:id="rId125"/>
    <p:sldId id="541" r:id="rId126"/>
    <p:sldId id="542" r:id="rId127"/>
    <p:sldId id="543" r:id="rId128"/>
    <p:sldId id="544" r:id="rId129"/>
    <p:sldId id="545" r:id="rId130"/>
    <p:sldId id="546" r:id="rId131"/>
    <p:sldId id="547" r:id="rId132"/>
    <p:sldId id="548" r:id="rId133"/>
    <p:sldId id="549" r:id="rId134"/>
    <p:sldId id="550" r:id="rId135"/>
    <p:sldId id="552" r:id="rId136"/>
    <p:sldId id="553" r:id="rId137"/>
    <p:sldId id="554" r:id="rId138"/>
    <p:sldId id="555" r:id="rId139"/>
    <p:sldId id="557" r:id="rId140"/>
    <p:sldId id="558" r:id="rId141"/>
    <p:sldId id="559" r:id="rId142"/>
    <p:sldId id="560" r:id="rId143"/>
    <p:sldId id="561" r:id="rId144"/>
    <p:sldId id="562" r:id="rId145"/>
    <p:sldId id="564" r:id="rId146"/>
    <p:sldId id="563" r:id="rId147"/>
    <p:sldId id="565" r:id="rId148"/>
    <p:sldId id="486" r:id="rId149"/>
    <p:sldId id="510" r:id="rId150"/>
    <p:sldId id="409" r:id="rId151"/>
  </p:sldIdLst>
  <p:sldSz cx="16002000" cy="9001125"/>
  <p:notesSz cx="6797675" cy="9926638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5">
          <p15:clr>
            <a:srgbClr val="A4A3A4"/>
          </p15:clr>
        </p15:guide>
        <p15:guide id="2" pos="50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E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9" autoAdjust="0"/>
    <p:restoredTop sz="88840" autoAdjust="0"/>
  </p:normalViewPr>
  <p:slideViewPr>
    <p:cSldViewPr>
      <p:cViewPr varScale="1">
        <p:scale>
          <a:sx n="34" d="100"/>
          <a:sy n="34" d="100"/>
        </p:scale>
        <p:origin x="20" y="592"/>
      </p:cViewPr>
      <p:guideLst>
        <p:guide orient="horz" pos="2835"/>
        <p:guide pos="50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61473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006ECD8-41D1-4B64-BB41-6867904610D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983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03CD12F-7EF8-4831-850E-DA46E7367E1B}" type="datetimeFigureOut">
              <a:rPr lang="zh-TW" altLang="en-US"/>
              <a:pPr>
                <a:defRPr/>
              </a:pPr>
              <a:t>2021/2/22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29B6E78-9853-492F-B801-6C22E193BCA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2856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3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A258F6C-8144-4AA0-991B-BD9697C8A16B}" type="slidenum">
              <a:rPr lang="zh-TW" altLang="en-US" smtClean="0"/>
              <a:pPr/>
              <a:t>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290150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460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C4E2545-1E1D-493C-9BE5-9F3B68808D3D}" type="slidenum">
              <a:rPr lang="zh-TW" altLang="en-US" smtClean="0"/>
              <a:pPr/>
              <a:t>21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5744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501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747F316-08C8-4FD3-8AE9-AF85C36C4FD6}" type="slidenum">
              <a:rPr lang="zh-TW" altLang="en-US" smtClean="0"/>
              <a:pPr/>
              <a:t>24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057247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73BCCEE-DC7E-4BC4-9619-66D19F2B3A67}" type="slidenum">
              <a:rPr lang="zh-TW" altLang="en-US" smtClean="0"/>
              <a:pPr/>
              <a:t>26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974308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14B1C72-117F-4FDF-9BD1-9B048BB86B97}" type="slidenum">
              <a:rPr lang="zh-TW" altLang="en-US" smtClean="0"/>
              <a:pPr/>
              <a:t>28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8940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9D2C433-7146-46AA-862B-9F7D748D3CFD}" type="slidenum">
              <a:rPr lang="zh-TW" altLang="en-US" smtClean="0"/>
              <a:pPr/>
              <a:t>29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9623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76EF0E0-CBAA-4675-BAEF-5F219B37C76C}" type="slidenum">
              <a:rPr lang="zh-TW" altLang="en-US" smtClean="0"/>
              <a:pPr/>
              <a:t>30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9995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624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A2629F9-F0A2-4D47-BE93-B39F4614AFFC}" type="slidenum">
              <a:rPr lang="zh-TW" altLang="en-US" smtClean="0"/>
              <a:pPr/>
              <a:t>31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06540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6861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2B7DB5E-1E60-424C-B0B6-9152A79FC26A}" type="slidenum">
              <a:rPr lang="zh-TW" altLang="en-US" smtClean="0"/>
              <a:pPr/>
              <a:t>36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973284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06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5036D7B-4959-4C45-A908-8E3566B66578}" type="slidenum">
              <a:rPr lang="zh-TW" altLang="en-US" smtClean="0"/>
              <a:pPr/>
              <a:t>37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92576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27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7039268-CC53-46F0-920C-1B782DA3F1EB}" type="slidenum">
              <a:rPr lang="zh-TW" altLang="en-US" smtClean="0"/>
              <a:pPr/>
              <a:t>38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6972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00820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47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2F8943D-0635-4B0A-A2A1-73505B00D812}" type="slidenum">
              <a:rPr lang="zh-TW" altLang="en-US" smtClean="0"/>
              <a:pPr/>
              <a:t>39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06233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68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3967D58-2EC8-4E1A-99B1-D30251F2BB76}" type="slidenum">
              <a:rPr lang="zh-TW" altLang="en-US" smtClean="0"/>
              <a:pPr/>
              <a:t>40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34524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788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35F43DE-61F6-4181-9C20-2659A98F7E1D}" type="slidenum">
              <a:rPr lang="zh-TW" altLang="en-US" smtClean="0"/>
              <a:pPr/>
              <a:t>41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61016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09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6A377D6-584A-48B9-9505-5318BB3DDD95}" type="slidenum">
              <a:rPr lang="zh-TW" altLang="en-US" smtClean="0"/>
              <a:pPr/>
              <a:t>42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21223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29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3CC9388-18DE-4775-955C-45B280F97E66}" type="slidenum">
              <a:rPr lang="zh-TW" altLang="en-US" smtClean="0"/>
              <a:pPr/>
              <a:t>43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31556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49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6CF5EA7-058B-4E0F-B5DB-F6246A2874D8}" type="slidenum">
              <a:rPr lang="zh-TW" altLang="en-US" smtClean="0"/>
              <a:pPr/>
              <a:t>44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21159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70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22C1F0C-DCAA-4001-A3E5-5DC9DFD0F694}" type="slidenum">
              <a:rPr lang="zh-TW" altLang="en-US" smtClean="0"/>
              <a:pPr/>
              <a:t>45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5013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890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7F33A64-FAF5-4B8A-BACA-079342AC4C5F}" type="slidenum">
              <a:rPr lang="zh-TW" altLang="en-US" smtClean="0"/>
              <a:pPr/>
              <a:t>46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457145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DA4ADF1-343D-4235-8BF5-38F12AADB787}" type="slidenum">
              <a:rPr lang="zh-TW" altLang="en-US" smtClean="0"/>
              <a:pPr/>
              <a:t>47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347822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952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F220F04-8C24-4F86-B1BB-53C625097928}" type="slidenum">
              <a:rPr lang="zh-TW" altLang="en-US" smtClean="0"/>
              <a:pPr/>
              <a:t>50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6355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204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8C0E515-C2E2-4E17-B2E7-E7E5A9F0AFE2}" type="slidenum">
              <a:rPr lang="zh-TW" altLang="en-US" smtClean="0"/>
              <a:pPr/>
              <a:t>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26873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983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CCCDD54-64D2-46EE-8F48-1F3CD5EE65B4}" type="slidenum">
              <a:rPr lang="zh-TW" altLang="en-US" smtClean="0"/>
              <a:pPr/>
              <a:t>52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27914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03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7CEA9D6-156D-41AA-831E-1F15D538855E}" type="slidenum">
              <a:rPr lang="zh-TW" altLang="en-US" smtClean="0"/>
              <a:pPr/>
              <a:t>53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185398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24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7718EE3-446B-4C01-BBC2-5AEAA92445B6}" type="slidenum">
              <a:rPr lang="zh-TW" altLang="en-US" smtClean="0"/>
              <a:pPr/>
              <a:t>54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90219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44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8065A1B-800D-421B-A4A1-9D43FA9A882B}" type="slidenum">
              <a:rPr lang="zh-TW" altLang="en-US" smtClean="0"/>
              <a:pPr/>
              <a:t>55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016016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95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F8AEA21-9222-44A0-972B-C32BC775645B}" type="slidenum">
              <a:rPr lang="zh-TW" altLang="en-US" smtClean="0"/>
              <a:pPr/>
              <a:t>59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233666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126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6434627-8FF2-45E1-AC1F-DC6C0AC5BE52}" type="slidenum">
              <a:rPr lang="zh-TW" altLang="en-US" smtClean="0"/>
              <a:pPr/>
              <a:t>61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32144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187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D7077DC-1C1B-422B-9213-D5A392B90DD8}" type="slidenum">
              <a:rPr lang="zh-TW" altLang="en-US" smtClean="0"/>
              <a:pPr/>
              <a:t>66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83431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08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34F1202-F39E-4DA5-9C1B-41BABA6CE75F}" type="slidenum">
              <a:rPr lang="zh-TW" altLang="en-US" smtClean="0"/>
              <a:pPr/>
              <a:t>67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668327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28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FBA145C-B2F7-4FFE-9A0C-DA86AA88E7FE}" type="slidenum">
              <a:rPr lang="zh-TW" altLang="en-US" smtClean="0"/>
              <a:pPr/>
              <a:t>68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393912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493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EFF8323-CD53-41B2-AB74-446D297FE07E}" type="slidenum">
              <a:rPr lang="zh-TW" altLang="en-US" smtClean="0"/>
              <a:pPr/>
              <a:t>69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802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2289440-ED93-4328-BC54-5CB6CCC96C06}" type="slidenum">
              <a:rPr lang="zh-TW" altLang="en-US" smtClean="0"/>
              <a:pPr/>
              <a:t>10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849051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69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4EAC2BD-7648-416E-9045-6AEEB78B7ED0}" type="slidenum">
              <a:rPr lang="zh-TW" altLang="en-US" smtClean="0"/>
              <a:pPr/>
              <a:t>70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048090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290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D509F45-7EC9-4164-8FDF-E706905FEEBB}" type="slidenum">
              <a:rPr lang="zh-TW" altLang="en-US" smtClean="0"/>
              <a:pPr/>
              <a:t>71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48733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10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DD2A29E-2BB7-42BC-80FD-270D79A0C5D2}" type="slidenum">
              <a:rPr lang="zh-TW" altLang="en-US" smtClean="0"/>
              <a:pPr/>
              <a:t>72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58265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A3D52D4-3656-4FB1-A3C3-AB6D39A8CE93}" type="slidenum">
              <a:rPr lang="zh-TW" altLang="en-US" smtClean="0"/>
              <a:pPr/>
              <a:t>73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658286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51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9F3CDE8-CECD-44FF-977A-416746953587}" type="slidenum">
              <a:rPr lang="zh-TW" altLang="en-US" smtClean="0"/>
              <a:pPr/>
              <a:t>74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5170945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F27B18C-C213-4E7A-AA57-8D3ED1B0D148}" type="slidenum">
              <a:rPr lang="zh-TW" altLang="en-US" smtClean="0"/>
              <a:pPr/>
              <a:t>75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38510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392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1E7DE26-35CB-4128-9F9F-4364F196A39D}" type="slidenum">
              <a:rPr lang="zh-TW" altLang="en-US" smtClean="0"/>
              <a:pPr/>
              <a:t>76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418301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13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A553002-8C38-4309-B53C-D1D118E6D95D}" type="slidenum">
              <a:rPr lang="zh-TW" altLang="en-US" smtClean="0"/>
              <a:pPr/>
              <a:t>77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906848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33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75DFE9D-59AA-45D0-AAD6-F48EE3672D8E}" type="slidenum">
              <a:rPr lang="zh-TW" altLang="en-US" smtClean="0"/>
              <a:pPr/>
              <a:t>78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26214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541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9A8A1AD-C1E2-4CC4-A6E6-949A8EF3EDDD}" type="slidenum">
              <a:rPr lang="zh-TW" altLang="en-US" smtClean="0"/>
              <a:pPr/>
              <a:t>79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0488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7E55AF1-B122-4831-8BBB-09F0831E22BF}" type="slidenum">
              <a:rPr lang="zh-TW" altLang="en-US" smtClean="0"/>
              <a:pPr/>
              <a:t>11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658596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472F073-A106-4794-BA25-2448DEB7700D}" type="slidenum">
              <a:rPr lang="zh-TW" altLang="en-US" smtClean="0"/>
              <a:pPr/>
              <a:t>80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69738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101358F-03E8-46F1-9A24-162A36D791F6}" type="slidenum">
              <a:rPr lang="zh-TW" altLang="en-US" smtClean="0"/>
              <a:pPr/>
              <a:t>81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140287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15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1395515-CBBE-43F7-8322-A483284661F7}" type="slidenum">
              <a:rPr lang="zh-TW" altLang="en-US" smtClean="0"/>
              <a:pPr/>
              <a:t>82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16271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36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4D8D37-122F-40F6-AB72-B4E4816E181D}" type="slidenum">
              <a:rPr lang="zh-TW" altLang="en-US" smtClean="0"/>
              <a:pPr/>
              <a:t>83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039262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5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5AA680E-471F-4A3E-AF1E-212C2C9F6734}" type="slidenum">
              <a:rPr lang="zh-TW" altLang="en-US" smtClean="0"/>
              <a:pPr/>
              <a:t>84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337487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77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C6E7FB0-C4EA-4282-B344-A6B99F3B587B}" type="slidenum">
              <a:rPr lang="zh-TW" altLang="en-US" smtClean="0"/>
              <a:pPr/>
              <a:t>85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597678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597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FB1B371-D84B-46D2-A350-A5CBD2A4E573}" type="slidenum">
              <a:rPr lang="zh-TW" altLang="en-US" smtClean="0"/>
              <a:pPr/>
              <a:t>86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83443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1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70CF6D5-3E97-4F64-B973-A09F740E6145}" type="slidenum">
              <a:rPr lang="zh-TW" altLang="en-US" smtClean="0"/>
              <a:pPr/>
              <a:t>87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2847636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38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755BD6C-04BA-423F-A540-D773A2F6C2B1}" type="slidenum">
              <a:rPr lang="zh-TW" altLang="en-US" smtClean="0"/>
              <a:pPr/>
              <a:t>88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335253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589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0232CD6-616F-43A3-A3A3-5028EDE41701}" type="slidenum">
              <a:rPr lang="zh-TW" altLang="en-US" smtClean="0"/>
              <a:pPr/>
              <a:t>89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6140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337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481DC73-D457-4744-A529-A785959AB3A1}" type="slidenum">
              <a:rPr lang="zh-TW" altLang="en-US" smtClean="0"/>
              <a:pPr/>
              <a:t>13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08004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79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65138D8-B05F-4348-B09B-33DA2D6CDEC3}" type="slidenum">
              <a:rPr lang="zh-TW" altLang="en-US" smtClean="0"/>
              <a:pPr/>
              <a:t>90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175298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69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10D4EEF-E080-4804-83B8-4562624FD52A}" type="slidenum">
              <a:rPr lang="zh-TW" altLang="en-US" smtClean="0"/>
              <a:pPr/>
              <a:t>91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769932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720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5769FA0-79FB-4AC1-A203-1CA989BAEEC3}" type="slidenum">
              <a:rPr lang="zh-TW" altLang="en-US" smtClean="0"/>
              <a:pPr/>
              <a:t>92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8954064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7510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89C4307-C400-4FD3-8D71-192ED9A44FFD}" type="slidenum">
              <a:rPr lang="zh-TW" altLang="en-US" smtClean="0"/>
              <a:pPr/>
              <a:t>94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365975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296299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3688664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0964532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551683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6905693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683605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399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7CF96A0-314D-48D2-A3D1-564E2C2A772E}" type="slidenum">
              <a:rPr lang="zh-TW" altLang="en-US" smtClean="0"/>
              <a:pPr/>
              <a:t>18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41332484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089554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20830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881861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55227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278264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770224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287011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9821407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180737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145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0630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5247D337-EC88-4B10-9CA1-7C7B5197E540}" type="slidenum">
              <a:rPr lang="zh-TW" altLang="en-US" smtClean="0"/>
              <a:pPr/>
              <a:t>19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7868393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76087" indent="-298494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93979" indent="-238797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71570" indent="-238797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149162" indent="-238797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626753" indent="-23879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104344" indent="-23879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581936" indent="-23879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059529" indent="-23879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5B45232-3CFB-4AA1-B8E6-011E1C1542A7}" type="slidenum">
              <a:rPr lang="en-US" altLang="zh-TW" smtClean="0"/>
              <a:pPr/>
              <a:t>146</a:t>
            </a:fld>
            <a:endParaRPr lang="en-US" altLang="zh-TW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6674103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147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15766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n-US" altLang="zh-TW" smtClean="0"/>
              <a:pPr/>
              <a:t>149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8902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440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D7B6BEE-368A-419B-A4F6-49A666068626}" type="slidenum">
              <a:rPr lang="zh-TW" altLang="en-US" smtClean="0"/>
              <a:pPr/>
              <a:t>20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39490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1"/>
          <p:cNvSpPr/>
          <p:nvPr/>
        </p:nvSpPr>
        <p:spPr>
          <a:xfrm>
            <a:off x="0" y="0"/>
            <a:ext cx="16002000" cy="900112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5" name="矩形 6"/>
          <p:cNvSpPr/>
          <p:nvPr/>
        </p:nvSpPr>
        <p:spPr>
          <a:xfrm>
            <a:off x="111125" y="1901825"/>
            <a:ext cx="15786100" cy="2005013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9"/>
          <p:cNvSpPr/>
          <p:nvPr/>
        </p:nvSpPr>
        <p:spPr>
          <a:xfrm>
            <a:off x="111125" y="1833563"/>
            <a:ext cx="15786100" cy="1587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10"/>
          <p:cNvSpPr/>
          <p:nvPr/>
        </p:nvSpPr>
        <p:spPr>
          <a:xfrm>
            <a:off x="111125" y="3906838"/>
            <a:ext cx="15786100" cy="14605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266950" y="4200526"/>
            <a:ext cx="11201400" cy="2100263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800100" y="1976535"/>
            <a:ext cx="14401800" cy="1929408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投影片編號版面配置區 22"/>
          <p:cNvSpPr>
            <a:spLocks noGrp="1"/>
          </p:cNvSpPr>
          <p:nvPr>
            <p:ph type="sldNum" sz="quarter" idx="10"/>
          </p:nvPr>
        </p:nvSpPr>
        <p:spPr>
          <a:xfrm>
            <a:off x="14697075" y="68263"/>
            <a:ext cx="1160463" cy="600075"/>
          </a:xfrm>
          <a:solidFill>
            <a:srgbClr val="FFC000"/>
          </a:solidFill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DACAB0F-BED3-4A6F-8EEE-4396E9A2A43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627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C8943-9E53-4296-AB45-1E944DC2727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26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1601450" y="360470"/>
            <a:ext cx="3520440" cy="768012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600200" y="360468"/>
            <a:ext cx="9734550" cy="768012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452F5-7F0B-4535-A685-881820E1B57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6753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1600200" y="1900237"/>
            <a:ext cx="13601700" cy="600075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日期版面配置區 13"/>
          <p:cNvSpPr>
            <a:spLocks noGrp="1"/>
          </p:cNvSpPr>
          <p:nvPr>
            <p:ph type="dt" sz="half" idx="10"/>
          </p:nvPr>
        </p:nvSpPr>
        <p:spPr>
          <a:xfrm>
            <a:off x="10088563" y="8126413"/>
            <a:ext cx="4333875" cy="625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22"/>
          <p:cNvSpPr>
            <a:spLocks noGrp="1"/>
          </p:cNvSpPr>
          <p:nvPr>
            <p:ph type="sldNum" sz="quarter" idx="12"/>
          </p:nvPr>
        </p:nvSpPr>
        <p:spPr>
          <a:xfrm>
            <a:off x="14697075" y="26988"/>
            <a:ext cx="1304925" cy="944562"/>
          </a:xfrm>
          <a:solidFill>
            <a:schemeClr val="bg1"/>
          </a:solidFill>
          <a:ln>
            <a:solidFill>
              <a:srgbClr val="002060"/>
            </a:solidFill>
          </a:ln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P</a:t>
            </a:r>
            <a:fld id="{0EAA874B-C87E-4489-A52B-DAD2BD76D2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607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0"/>
          <p:cNvSpPr/>
          <p:nvPr/>
        </p:nvSpPr>
        <p:spPr>
          <a:xfrm>
            <a:off x="0" y="0"/>
            <a:ext cx="16002000" cy="900112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 useBgFill="1">
        <p:nvSpPr>
          <p:cNvPr id="5" name="圓角矩形 4"/>
          <p:cNvSpPr/>
          <p:nvPr/>
        </p:nvSpPr>
        <p:spPr>
          <a:xfrm>
            <a:off x="114300" y="91555"/>
            <a:ext cx="15773401" cy="8783514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6"/>
          <p:cNvSpPr/>
          <p:nvPr/>
        </p:nvSpPr>
        <p:spPr>
          <a:xfrm flipV="1">
            <a:off x="122238" y="3119438"/>
            <a:ext cx="15774987" cy="1206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7"/>
          <p:cNvSpPr/>
          <p:nvPr/>
        </p:nvSpPr>
        <p:spPr>
          <a:xfrm>
            <a:off x="122238" y="3073400"/>
            <a:ext cx="15774987" cy="6032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8" name="矩形 8"/>
          <p:cNvSpPr/>
          <p:nvPr/>
        </p:nvSpPr>
        <p:spPr>
          <a:xfrm>
            <a:off x="119063" y="3240088"/>
            <a:ext cx="15776575" cy="603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4048" y="1250161"/>
            <a:ext cx="13601700" cy="1787723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64048" y="3344170"/>
            <a:ext cx="13601700" cy="17564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400175" y="8101013"/>
            <a:ext cx="7000875" cy="600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5076488" y="8162925"/>
            <a:ext cx="800100" cy="600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9453B-60C9-4B53-AC77-BCAFB844B787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692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1600200" y="1900237"/>
            <a:ext cx="6560820" cy="60007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8634414" y="1900237"/>
            <a:ext cx="6560820" cy="60007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5F27A-B091-4DBA-8866-ABF5E970A4C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132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358378"/>
            <a:ext cx="13601700" cy="150018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600200" y="1900239"/>
            <a:ext cx="6534150" cy="1000125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8667750" y="1900239"/>
            <a:ext cx="6534150" cy="1000125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half" idx="2"/>
          </p:nvPr>
        </p:nvSpPr>
        <p:spPr>
          <a:xfrm>
            <a:off x="1600200" y="2950369"/>
            <a:ext cx="6534150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half" idx="4"/>
          </p:nvPr>
        </p:nvSpPr>
        <p:spPr>
          <a:xfrm>
            <a:off x="8667750" y="2950369"/>
            <a:ext cx="6534150" cy="51006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A8EAB-DE46-46CE-9FBE-7267D3DEA4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182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35C2F-CFF9-43D3-8F55-533D439219A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0363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22"/>
          <p:cNvSpPr>
            <a:spLocks noGrp="1"/>
          </p:cNvSpPr>
          <p:nvPr>
            <p:ph type="sldNum" sz="quarter" idx="10"/>
          </p:nvPr>
        </p:nvSpPr>
        <p:spPr>
          <a:xfrm>
            <a:off x="13833475" y="179388"/>
            <a:ext cx="2024063" cy="6000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P</a:t>
            </a:r>
            <a:fld id="{7C80BC22-247C-4468-B6DB-F99C2C7679C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4384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6002000" cy="9001125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 useBgFill="1">
        <p:nvSpPr>
          <p:cNvPr id="6" name="圓角矩形 8"/>
          <p:cNvSpPr/>
          <p:nvPr/>
        </p:nvSpPr>
        <p:spPr>
          <a:xfrm>
            <a:off x="111125" y="92075"/>
            <a:ext cx="15774988" cy="878363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358378"/>
            <a:ext cx="13601700" cy="1500188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600200" y="2100263"/>
            <a:ext cx="3333750" cy="5900738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1"/>
          </p:nvPr>
        </p:nvSpPr>
        <p:spPr>
          <a:xfrm>
            <a:off x="5200650" y="2100263"/>
            <a:ext cx="10001250" cy="59007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82860-1079-4ED4-B281-6CB64FFDE59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0845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0"/>
          <p:cNvSpPr/>
          <p:nvPr/>
        </p:nvSpPr>
        <p:spPr>
          <a:xfrm flipV="1">
            <a:off x="119063" y="6146800"/>
            <a:ext cx="15763875" cy="1206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6" name="矩形 11"/>
          <p:cNvSpPr/>
          <p:nvPr/>
        </p:nvSpPr>
        <p:spPr>
          <a:xfrm>
            <a:off x="119063" y="6102350"/>
            <a:ext cx="15763875" cy="6032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7" name="矩形 12"/>
          <p:cNvSpPr/>
          <p:nvPr/>
        </p:nvSpPr>
        <p:spPr>
          <a:xfrm>
            <a:off x="119063" y="6265863"/>
            <a:ext cx="15763875" cy="6191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6431974"/>
            <a:ext cx="12801600" cy="685503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7147647"/>
            <a:ext cx="12801600" cy="900113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19545" y="87511"/>
            <a:ext cx="15753278" cy="6013252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600200" y="8101013"/>
            <a:ext cx="6800850" cy="600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15073313" y="8258175"/>
            <a:ext cx="800100" cy="6000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8550F-6C96-4050-AEFE-6657652F29F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0957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6002000" cy="90011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/>
          </a:p>
        </p:txBody>
      </p:sp>
      <p:sp>
        <p:nvSpPr>
          <p:cNvPr id="1027" name="標題版面配置區 21"/>
          <p:cNvSpPr>
            <a:spLocks noGrp="1"/>
          </p:cNvSpPr>
          <p:nvPr>
            <p:ph type="title"/>
          </p:nvPr>
        </p:nvSpPr>
        <p:spPr bwMode="auto">
          <a:xfrm>
            <a:off x="1600200" y="360363"/>
            <a:ext cx="136017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8" name="文字版面配置區 12"/>
          <p:cNvSpPr>
            <a:spLocks noGrp="1"/>
          </p:cNvSpPr>
          <p:nvPr>
            <p:ph type="body" idx="1"/>
          </p:nvPr>
        </p:nvSpPr>
        <p:spPr bwMode="auto">
          <a:xfrm>
            <a:off x="1600200" y="1900238"/>
            <a:ext cx="136017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10801350" y="8126413"/>
            <a:ext cx="4333875" cy="625475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1600200" y="8101013"/>
            <a:ext cx="6934200" cy="600075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14986000" y="8069263"/>
            <a:ext cx="800100" cy="600075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kumimoji="0" sz="1400">
                <a:solidFill>
                  <a:srgbClr val="FFFFFF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A4095102-A84F-4C9B-8759-EAEBE9DF5FA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52" r:id="rId1"/>
    <p:sldLayoutId id="2147488353" r:id="rId2"/>
    <p:sldLayoutId id="2147488354" r:id="rId3"/>
    <p:sldLayoutId id="2147488355" r:id="rId4"/>
    <p:sldLayoutId id="2147488356" r:id="rId5"/>
    <p:sldLayoutId id="2147488357" r:id="rId6"/>
    <p:sldLayoutId id="2147488358" r:id="rId7"/>
    <p:sldLayoutId id="2147488359" r:id="rId8"/>
    <p:sldLayoutId id="2147488360" r:id="rId9"/>
    <p:sldLayoutId id="2147488361" r:id="rId10"/>
    <p:sldLayoutId id="2147488362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e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編號版面配置區 15"/>
          <p:cNvSpPr>
            <a:spLocks noGrp="1"/>
          </p:cNvSpPr>
          <p:nvPr>
            <p:ph type="sldNum" sz="quarter" idx="10"/>
          </p:nvPr>
        </p:nvSpPr>
        <p:spPr bwMode="auto">
          <a:xfrm>
            <a:off x="14841538" y="0"/>
            <a:ext cx="1160462" cy="971550"/>
          </a:xfrm>
          <a:solidFill>
            <a:schemeClr val="bg1"/>
          </a:solidFill>
          <a:ln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9AC3031-8D6A-4140-97FE-68D74306502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363" name="內容版面配置區 2"/>
          <p:cNvSpPr txBox="1">
            <a:spLocks/>
          </p:cNvSpPr>
          <p:nvPr/>
        </p:nvSpPr>
        <p:spPr bwMode="auto">
          <a:xfrm>
            <a:off x="2632075" y="461963"/>
            <a:ext cx="868203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5700" b="1" dirty="0">
                <a:solidFill>
                  <a:srgbClr val="000000"/>
                </a:solidFill>
              </a:rPr>
              <a:t>數學解題程式設計 </a:t>
            </a:r>
            <a:r>
              <a:rPr lang="en-US" altLang="zh-TW" sz="3500" b="1" dirty="0">
                <a:solidFill>
                  <a:srgbClr val="000000"/>
                </a:solidFill>
                <a:latin typeface="30"/>
              </a:rPr>
              <a:t>(</a:t>
            </a:r>
            <a:r>
              <a:rPr lang="zh-TW" altLang="en-US" sz="3500" b="1" dirty="0">
                <a:solidFill>
                  <a:srgbClr val="000000"/>
                </a:solidFill>
                <a:latin typeface="30"/>
              </a:rPr>
              <a:t>高一</a:t>
            </a:r>
            <a:r>
              <a:rPr lang="en-US" altLang="zh-TW" sz="3500" b="1" dirty="0">
                <a:solidFill>
                  <a:srgbClr val="000000"/>
                </a:solidFill>
                <a:latin typeface="30"/>
              </a:rPr>
              <a:t>)</a:t>
            </a:r>
            <a:endParaRPr lang="zh-TW" altLang="en-US" sz="3500" b="1" dirty="0">
              <a:solidFill>
                <a:srgbClr val="000000"/>
              </a:solidFill>
              <a:latin typeface="30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15364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3852863"/>
            <a:ext cx="10829925" cy="489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2616200" y="1684338"/>
            <a:ext cx="96520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5700" b="1" dirty="0" smtClean="0"/>
              <a:t>機率與數據統計程式設計 </a:t>
            </a:r>
            <a:r>
              <a:rPr lang="en-US" altLang="zh-TW" sz="3500" b="1" dirty="0" smtClean="0"/>
              <a:t>(</a:t>
            </a:r>
            <a:r>
              <a:rPr lang="zh-TW" altLang="en-US" sz="3500" b="1" dirty="0" smtClean="0"/>
              <a:t>高二</a:t>
            </a:r>
            <a:r>
              <a:rPr lang="en-US" altLang="zh-TW" sz="3500" b="1" dirty="0" smtClean="0"/>
              <a:t>)</a:t>
            </a:r>
            <a:endParaRPr lang="zh-TW" altLang="en-US" sz="35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2624138" y="2768600"/>
            <a:ext cx="96520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5700" b="1" dirty="0" smtClean="0"/>
              <a:t>數據統計與遞迴程式設計 </a:t>
            </a:r>
            <a:r>
              <a:rPr lang="en-US" altLang="zh-TW" sz="3500" b="1" dirty="0" smtClean="0"/>
              <a:t>(</a:t>
            </a:r>
            <a:r>
              <a:rPr lang="zh-TW" altLang="en-US" sz="3500" b="1" dirty="0" smtClean="0"/>
              <a:t>高三</a:t>
            </a:r>
            <a:r>
              <a:rPr lang="en-US" altLang="zh-TW" sz="3500" b="1" dirty="0" smtClean="0"/>
              <a:t>)</a:t>
            </a:r>
            <a:endParaRPr lang="zh-TW" altLang="en-US" sz="35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221" y="6661150"/>
            <a:ext cx="2136154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14" descr="https://lh6.googleusercontent.com/TP_U0zdzhtIvsSEjCZJrU6WUU8x7KkYR6L5eatrok7U9x62Dw5FAGKK7StQrbI8yJA86pM16ZCwfvwY8j-2WyvDv7ZA03qX61yed4MxUff4Mhka1EzmccZfljLcvgYQyxNi0LmgcydvrZO4Ru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6661150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內容版面配置區 2"/>
          <p:cNvSpPr txBox="1">
            <a:spLocks/>
          </p:cNvSpPr>
          <p:nvPr/>
        </p:nvSpPr>
        <p:spPr bwMode="auto">
          <a:xfrm>
            <a:off x="871538" y="530225"/>
            <a:ext cx="1562576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 dirty="0"/>
              <a:t>試寫程式 </a:t>
            </a:r>
            <a:r>
              <a:rPr lang="en-US" altLang="zh-TW" sz="4000" b="1" dirty="0"/>
              <a:t>~(</a:t>
            </a:r>
            <a:r>
              <a:rPr lang="zh-TW" altLang="en-US" sz="4000" b="1" dirty="0">
                <a:solidFill>
                  <a:srgbClr val="FF0000"/>
                </a:solidFill>
              </a:rPr>
              <a:t>具挑戰性喔</a:t>
            </a:r>
            <a:r>
              <a:rPr lang="en-US" altLang="zh-TW" sz="4000" b="1" dirty="0"/>
              <a:t>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5400" b="1" dirty="0"/>
              <a:t>將時間 </a:t>
            </a:r>
            <a:r>
              <a:rPr lang="en-US" altLang="zh-TW" sz="5400" b="1" dirty="0"/>
              <a:t>N</a:t>
            </a:r>
            <a:r>
              <a:rPr lang="zh-TW" altLang="en-US" sz="5400" b="1" dirty="0"/>
              <a:t>秒  </a:t>
            </a:r>
            <a:r>
              <a:rPr lang="en-US" altLang="zh-TW" sz="5400" b="1" dirty="0"/>
              <a:t>, </a:t>
            </a:r>
            <a:r>
              <a:rPr lang="zh-TW" altLang="en-US" sz="5400" b="1" dirty="0"/>
              <a:t> 轉換成「</a:t>
            </a:r>
            <a:r>
              <a:rPr lang="en-US" altLang="zh-TW" sz="5400" b="1" dirty="0"/>
              <a:t>d</a:t>
            </a:r>
            <a:r>
              <a:rPr lang="zh-TW" altLang="en-US" sz="5400" b="1" dirty="0"/>
              <a:t>日</a:t>
            </a:r>
            <a:r>
              <a:rPr lang="en-US" altLang="zh-TW" sz="5400" b="1" dirty="0"/>
              <a:t>h</a:t>
            </a:r>
            <a:r>
              <a:rPr lang="zh-TW" altLang="en-US" sz="5400" b="1" dirty="0"/>
              <a:t>時</a:t>
            </a:r>
            <a:r>
              <a:rPr lang="en-US" altLang="zh-TW" sz="5400" b="1" dirty="0"/>
              <a:t>m</a:t>
            </a:r>
            <a:r>
              <a:rPr lang="zh-TW" altLang="en-US" sz="5400" b="1" dirty="0"/>
              <a:t>分 </a:t>
            </a:r>
            <a:r>
              <a:rPr lang="en-US" altLang="zh-TW" sz="5400" b="1" dirty="0"/>
              <a:t>s</a:t>
            </a:r>
            <a:r>
              <a:rPr lang="zh-TW" altLang="en-US" sz="5400" b="1" dirty="0"/>
              <a:t>秒」</a:t>
            </a:r>
            <a:endParaRPr lang="en-US" altLang="zh-TW" sz="5400" b="1" dirty="0"/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6000" b="1" dirty="0">
                <a:solidFill>
                  <a:srgbClr val="00B050"/>
                </a:solidFill>
              </a:rPr>
              <a:t/>
            </a:r>
            <a:br>
              <a:rPr lang="en-US" altLang="zh-TW" sz="6000" b="1" dirty="0">
                <a:solidFill>
                  <a:srgbClr val="00B050"/>
                </a:solidFill>
              </a:rPr>
            </a:br>
            <a:r>
              <a:rPr lang="zh-TW" altLang="en-US" sz="6000" b="1" dirty="0">
                <a:solidFill>
                  <a:srgbClr val="000000"/>
                </a:solidFill>
              </a:rPr>
              <a:t>例 如</a:t>
            </a:r>
            <a:endParaRPr lang="en-US" altLang="zh-TW" sz="60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6000" b="1" dirty="0"/>
              <a:t>1000000 </a:t>
            </a:r>
            <a:r>
              <a:rPr lang="zh-TW" altLang="en-US" sz="6000" b="1" dirty="0"/>
              <a:t>秒 </a:t>
            </a:r>
            <a:r>
              <a:rPr lang="en-US" altLang="zh-TW" sz="6000" b="1" dirty="0"/>
              <a:t>= 11 </a:t>
            </a:r>
            <a:r>
              <a:rPr lang="zh-TW" altLang="en-US" sz="6000" b="1" dirty="0"/>
              <a:t>日 </a:t>
            </a:r>
            <a:r>
              <a:rPr lang="en-US" altLang="zh-TW" sz="6000" b="1" dirty="0"/>
              <a:t>13 </a:t>
            </a:r>
            <a:r>
              <a:rPr lang="zh-TW" altLang="en-US" sz="6000" b="1" dirty="0"/>
              <a:t>時 </a:t>
            </a:r>
            <a:r>
              <a:rPr lang="en-US" altLang="zh-TW" sz="6000" b="1" dirty="0"/>
              <a:t>46 </a:t>
            </a:r>
            <a:r>
              <a:rPr lang="zh-TW" altLang="en-US" sz="6000" b="1" dirty="0"/>
              <a:t>分 </a:t>
            </a:r>
            <a:r>
              <a:rPr lang="en-US" altLang="zh-TW" sz="6000" b="1" dirty="0"/>
              <a:t>40 </a:t>
            </a:r>
            <a:r>
              <a:rPr lang="zh-TW" altLang="en-US" sz="6000" b="1" dirty="0"/>
              <a:t>秒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endParaRPr lang="en-US" altLang="zh-TW" b="1" u="sng" dirty="0">
              <a:solidFill>
                <a:srgbClr val="FF0000"/>
              </a:solidFill>
            </a:endParaRPr>
          </a:p>
        </p:txBody>
      </p:sp>
      <p:sp>
        <p:nvSpPr>
          <p:cNvPr id="2765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AB84D13-5B58-4A83-833A-19D06E3D9F6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654" name="內容版面配置區 2"/>
          <p:cNvSpPr txBox="1">
            <a:spLocks/>
          </p:cNvSpPr>
          <p:nvPr/>
        </p:nvSpPr>
        <p:spPr bwMode="auto">
          <a:xfrm>
            <a:off x="7496175" y="6877050"/>
            <a:ext cx="5757863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提示 </a:t>
            </a:r>
            <a:r>
              <a:rPr lang="en-US" altLang="zh-TW" sz="4400" b="1">
                <a:solidFill>
                  <a:srgbClr val="002060"/>
                </a:solidFill>
              </a:rPr>
              <a:t>:</a:t>
            </a:r>
            <a:r>
              <a:rPr lang="zh-TW" altLang="en-US" sz="4400" b="1">
                <a:solidFill>
                  <a:srgbClr val="002060"/>
                </a:solidFill>
              </a:rPr>
              <a:t> 利用餘數與商數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223838" y="1398588"/>
            <a:ext cx="11809609" cy="753268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69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FBC2290-B0F3-47B9-942C-CC24A0D648D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9699" name="內容版面配置區 2"/>
          <p:cNvSpPr txBox="1">
            <a:spLocks/>
          </p:cNvSpPr>
          <p:nvPr/>
        </p:nvSpPr>
        <p:spPr bwMode="auto">
          <a:xfrm>
            <a:off x="1300163" y="179388"/>
            <a:ext cx="69294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72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72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指數函數圖形</a:t>
            </a:r>
            <a:r>
              <a:rPr kumimoji="0" lang="en-US" altLang="zh-TW" sz="72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0" lang="en-US" altLang="ko-KR" sz="72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</a:t>
            </a:r>
          </a:p>
        </p:txBody>
      </p:sp>
      <p:pic>
        <p:nvPicPr>
          <p:cNvPr id="29700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565275"/>
            <a:ext cx="11590337" cy="58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315" y="1980282"/>
            <a:ext cx="3536504" cy="386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0292">
            <a:off x="2428875" y="7210425"/>
            <a:ext cx="343693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矩形 9"/>
          <p:cNvSpPr>
            <a:spLocks noChangeArrowheads="1"/>
          </p:cNvSpPr>
          <p:nvPr/>
        </p:nvSpPr>
        <p:spPr bwMode="auto">
          <a:xfrm>
            <a:off x="6092031" y="7447550"/>
            <a:ext cx="9729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 dirty="0">
                <a:solidFill>
                  <a:srgbClr val="00B0F0"/>
                </a:solidFill>
              </a:rPr>
              <a:t>請在此插入坐標軸的指令</a:t>
            </a:r>
          </a:p>
        </p:txBody>
      </p:sp>
    </p:spTree>
    <p:extLst>
      <p:ext uri="{BB962C8B-B14F-4D97-AF65-F5344CB8AC3E}">
        <p14:creationId xmlns:p14="http://schemas.microsoft.com/office/powerpoint/2010/main" val="127177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3679825" y="5868714"/>
            <a:ext cx="8785670" cy="306256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722" name="矩形 2"/>
          <p:cNvSpPr>
            <a:spLocks noChangeArrowheads="1"/>
          </p:cNvSpPr>
          <p:nvPr/>
        </p:nvSpPr>
        <p:spPr bwMode="auto">
          <a:xfrm>
            <a:off x="368300" y="55563"/>
            <a:ext cx="118808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600" b="1">
                <a:solidFill>
                  <a:srgbClr val="00B0F0"/>
                </a:solidFill>
              </a:rPr>
              <a:t>#</a:t>
            </a:r>
            <a:r>
              <a:rPr lang="zh-TW" altLang="en-US" sz="6600" b="1">
                <a:solidFill>
                  <a:srgbClr val="00B0F0"/>
                </a:solidFill>
              </a:rPr>
              <a:t> 試寫程式</a:t>
            </a:r>
            <a:r>
              <a:rPr lang="en-US" altLang="zh-TW" sz="6600" b="1">
                <a:solidFill>
                  <a:srgbClr val="00B0F0"/>
                </a:solidFill>
              </a:rPr>
              <a:t>~</a:t>
            </a:r>
            <a:r>
              <a:rPr kumimoji="0" lang="zh-TW" altLang="en-US" sz="6600" b="1">
                <a:solidFill>
                  <a:srgbClr val="00B0F0"/>
                </a:solidFill>
                <a:latin typeface="맑은 고딕" panose="020B0503020000020004" pitchFamily="34" charset="-127"/>
              </a:rPr>
              <a:t>完成</a:t>
            </a:r>
            <a:r>
              <a:rPr kumimoji="0" lang="zh-TW" altLang="en-US" sz="6600" b="1">
                <a:solidFill>
                  <a:srgbClr val="FF0000"/>
                </a:solidFill>
                <a:latin typeface="맑은 고딕" panose="020B0503020000020004" pitchFamily="34" charset="-127"/>
              </a:rPr>
              <a:t>以下</a:t>
            </a:r>
            <a:r>
              <a:rPr kumimoji="0" lang="zh-TW" altLang="en-US" sz="6600" b="1">
                <a:solidFill>
                  <a:srgbClr val="00B0F0"/>
                </a:solidFill>
                <a:latin typeface="맑은 고딕" panose="020B0503020000020004" pitchFamily="34" charset="-127"/>
              </a:rPr>
              <a:t>的圖形</a:t>
            </a:r>
            <a:endParaRPr kumimoji="0" lang="en-US" altLang="ko-KR" sz="66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sp>
        <p:nvSpPr>
          <p:cNvPr id="3072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0244657-FFAF-4076-9D87-31F6A7451B7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0724" name="內容版面配置區 2"/>
          <p:cNvSpPr txBox="1">
            <a:spLocks/>
          </p:cNvSpPr>
          <p:nvPr/>
        </p:nvSpPr>
        <p:spPr bwMode="auto">
          <a:xfrm>
            <a:off x="1160463" y="6121400"/>
            <a:ext cx="2519362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3200" b="1">
                <a:solidFill>
                  <a:srgbClr val="FF0000"/>
                </a:solidFill>
              </a:rPr>
              <a:t>Homework1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3072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552575"/>
            <a:ext cx="39243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1552575"/>
            <a:ext cx="39719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6013450"/>
            <a:ext cx="85518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40268">
            <a:off x="9704388" y="7304088"/>
            <a:ext cx="32988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內容版面配置區 2"/>
          <p:cNvSpPr txBox="1">
            <a:spLocks/>
          </p:cNvSpPr>
          <p:nvPr/>
        </p:nvSpPr>
        <p:spPr bwMode="auto">
          <a:xfrm>
            <a:off x="12954000" y="6418263"/>
            <a:ext cx="3184525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000" b="1">
                <a:solidFill>
                  <a:srgbClr val="FF0000"/>
                </a:solidFill>
              </a:rPr>
              <a:t>Why</a:t>
            </a:r>
            <a:r>
              <a:rPr lang="zh-TW" altLang="en-US" sz="8000" b="1">
                <a:solidFill>
                  <a:srgbClr val="FF0000"/>
                </a:solidFill>
              </a:rPr>
              <a:t> </a:t>
            </a:r>
            <a:r>
              <a:rPr lang="en-US" altLang="zh-TW" sz="8000" b="1">
                <a:solidFill>
                  <a:srgbClr val="FF0000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705501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695326" y="6132512"/>
            <a:ext cx="11338122" cy="2798761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7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08E1461-5997-4CC0-89FD-47E3EE00872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2771" name="矩形 2"/>
          <p:cNvSpPr>
            <a:spLocks noChangeArrowheads="1"/>
          </p:cNvSpPr>
          <p:nvPr/>
        </p:nvSpPr>
        <p:spPr bwMode="auto">
          <a:xfrm>
            <a:off x="439738" y="82550"/>
            <a:ext cx="15562262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 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</a:p>
          <a:p>
            <a:r>
              <a:rPr lang="zh-TW" altLang="en-US" sz="8000" b="1"/>
              <a:t>   求</a:t>
            </a:r>
            <a:r>
              <a:rPr lang="zh-TW" altLang="zh-TW" sz="8000" b="1"/>
              <a:t>方程式 </a:t>
            </a:r>
            <a:r>
              <a:rPr lang="en-US" altLang="zh-TW" sz="8000" b="1"/>
              <a:t>sin(x)=0.1x </a:t>
            </a:r>
            <a:r>
              <a:rPr lang="zh-TW" altLang="zh-TW" sz="8000" b="1"/>
              <a:t>解的個數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sp>
        <p:nvSpPr>
          <p:cNvPr id="32772" name="內容版面配置區 2"/>
          <p:cNvSpPr txBox="1">
            <a:spLocks/>
          </p:cNvSpPr>
          <p:nvPr/>
        </p:nvSpPr>
        <p:spPr bwMode="auto">
          <a:xfrm>
            <a:off x="695325" y="5292725"/>
            <a:ext cx="2519363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3277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652838"/>
            <a:ext cx="78867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6202363"/>
            <a:ext cx="10968038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4377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698500" y="6084738"/>
            <a:ext cx="11360448" cy="280831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81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6B37C61-85A6-4108-87A3-976E6534F21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4819" name="矩形 2"/>
          <p:cNvSpPr>
            <a:spLocks noChangeArrowheads="1"/>
          </p:cNvSpPr>
          <p:nvPr/>
        </p:nvSpPr>
        <p:spPr bwMode="auto">
          <a:xfrm>
            <a:off x="368300" y="112713"/>
            <a:ext cx="6408738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 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sp>
        <p:nvSpPr>
          <p:cNvPr id="34820" name="內容版面配置區 2"/>
          <p:cNvSpPr txBox="1">
            <a:spLocks/>
          </p:cNvSpPr>
          <p:nvPr/>
        </p:nvSpPr>
        <p:spPr bwMode="auto">
          <a:xfrm>
            <a:off x="698500" y="5353050"/>
            <a:ext cx="2519363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34821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1852613"/>
            <a:ext cx="1333341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3509963"/>
            <a:ext cx="8461375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6156325"/>
            <a:ext cx="11174413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2903">
            <a:off x="7255739" y="6470892"/>
            <a:ext cx="5534835" cy="192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內容版面配置區 2"/>
          <p:cNvSpPr txBox="1">
            <a:spLocks/>
          </p:cNvSpPr>
          <p:nvPr/>
        </p:nvSpPr>
        <p:spPr bwMode="auto">
          <a:xfrm>
            <a:off x="12753528" y="7668914"/>
            <a:ext cx="25177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3600" b="1" dirty="0">
                <a:solidFill>
                  <a:srgbClr val="FF0000"/>
                </a:solidFill>
              </a:rPr>
              <a:t>0.01   Why</a:t>
            </a:r>
            <a:r>
              <a:rPr lang="zh-TW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TW" sz="3600" b="1" dirty="0">
                <a:solidFill>
                  <a:srgbClr val="FF0000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0740593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440160" y="1398588"/>
            <a:ext cx="11593287" cy="753268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66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85248C7-A2D6-44C2-B550-F52F1C0AF05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6867" name="內容版面配置區 2"/>
          <p:cNvSpPr txBox="1">
            <a:spLocks/>
          </p:cNvSpPr>
          <p:nvPr/>
        </p:nvSpPr>
        <p:spPr bwMode="auto">
          <a:xfrm>
            <a:off x="296863" y="26988"/>
            <a:ext cx="1404143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數據分析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折線圖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函數資料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0" lang="en-US" altLang="ko-KR" sz="8000" b="1" dirty="0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3686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462088"/>
            <a:ext cx="10031413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00" y="3204418"/>
            <a:ext cx="6010689" cy="415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578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872208" y="1631949"/>
            <a:ext cx="13609512" cy="7281349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89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0383FA9-B860-4FBC-809F-F0CA6FC0D95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7891" name="內容版面配置區 2"/>
          <p:cNvSpPr txBox="1">
            <a:spLocks/>
          </p:cNvSpPr>
          <p:nvPr/>
        </p:nvSpPr>
        <p:spPr bwMode="auto">
          <a:xfrm>
            <a:off x="223838" y="26988"/>
            <a:ext cx="1412875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數據分析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折線圖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離散資料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37892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690688"/>
            <a:ext cx="13350875" cy="666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304" y="1441452"/>
            <a:ext cx="5030788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7477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B7BFB38-67A0-4D1D-9B56-E5460A80348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8915" name="內容版面配置區 2"/>
          <p:cNvSpPr txBox="1">
            <a:spLocks/>
          </p:cNvSpPr>
          <p:nvPr/>
        </p:nvSpPr>
        <p:spPr bwMode="auto">
          <a:xfrm>
            <a:off x="227013" y="323850"/>
            <a:ext cx="12746037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6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6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將下列各組數據</a:t>
            </a:r>
            <a:r>
              <a:rPr kumimoji="0" lang="en-US" altLang="zh-TW" sz="6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6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做出其折線圖</a:t>
            </a: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                                             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84200" y="3740150"/>
          <a:ext cx="6553200" cy="2376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219"/>
                <a:gridCol w="747137"/>
                <a:gridCol w="792145"/>
                <a:gridCol w="792145"/>
                <a:gridCol w="792145"/>
                <a:gridCol w="720132"/>
                <a:gridCol w="792145"/>
                <a:gridCol w="720132"/>
              </a:tblGrid>
              <a:tr h="396273">
                <a:tc>
                  <a:txBody>
                    <a:bodyPr/>
                    <a:lstStyle/>
                    <a:p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2011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2012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2016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zh-TW" altLang="en-US" sz="20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1934"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zh-TW" altLang="en-US" sz="20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school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1504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1376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1639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1421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1353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1464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1436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4104"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B school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949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920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1046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1109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1113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890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1024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89"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C school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1121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1158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1397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1070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1195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1277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1255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089"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D school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1386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1497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1435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1267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1325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1201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baseline="0" dirty="0" smtClean="0">
                          <a:solidFill>
                            <a:schemeClr val="tx1"/>
                          </a:solidFill>
                        </a:rPr>
                        <a:t>1095</a:t>
                      </a:r>
                      <a:endParaRPr lang="zh-TW" altLang="en-US" sz="20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972" name="內容版面配置區 2"/>
          <p:cNvSpPr txBox="1">
            <a:spLocks/>
          </p:cNvSpPr>
          <p:nvPr/>
        </p:nvSpPr>
        <p:spPr bwMode="auto">
          <a:xfrm>
            <a:off x="512763" y="2844800"/>
            <a:ext cx="55880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4400" b="1">
                <a:latin typeface="맑은 고딕" panose="020B0503020000020004" pitchFamily="34" charset="-127"/>
                <a:ea typeface="맑은 고딕" panose="020B0503020000020004" pitchFamily="34" charset="-127"/>
              </a:rPr>
              <a:t>Number of students</a:t>
            </a:r>
            <a:r>
              <a:rPr lang="en-US" altLang="zh-TW" u="sng"/>
              <a:t>                  </a:t>
            </a:r>
          </a:p>
        </p:txBody>
      </p:sp>
      <p:pic>
        <p:nvPicPr>
          <p:cNvPr id="3897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2052638"/>
            <a:ext cx="8431212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4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088" y="2339975"/>
            <a:ext cx="70627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601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656184" y="2009776"/>
            <a:ext cx="11377263" cy="493905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993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8BDC8B4-8BEA-427E-9DC4-0D59AC694B4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9939" name="內容版面配置區 2"/>
          <p:cNvSpPr txBox="1">
            <a:spLocks/>
          </p:cNvSpPr>
          <p:nvPr/>
        </p:nvSpPr>
        <p:spPr bwMode="auto">
          <a:xfrm>
            <a:off x="257175" y="134938"/>
            <a:ext cx="14081125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數據分析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圓餅圖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(</a:t>
            </a:r>
            <a:r>
              <a:rPr kumimoji="0" lang="zh-TW" altLang="en-US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離散資料</a:t>
            </a:r>
            <a:r>
              <a:rPr kumimoji="0" lang="en-US" altLang="zh-TW" sz="8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kumimoji="0" lang="en-US" altLang="ko-KR" sz="8000" b="1" dirty="0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39940" name="內容版面配置區 2"/>
          <p:cNvSpPr txBox="1">
            <a:spLocks/>
          </p:cNvSpPr>
          <p:nvPr/>
        </p:nvSpPr>
        <p:spPr bwMode="auto">
          <a:xfrm>
            <a:off x="8096411" y="7486995"/>
            <a:ext cx="5832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00B0F0"/>
                </a:solidFill>
              </a:rPr>
              <a:t>是用來顯示百分比</a:t>
            </a:r>
            <a:r>
              <a:rPr lang="en-US" altLang="zh-TW" sz="4800" b="1" dirty="0">
                <a:solidFill>
                  <a:srgbClr val="00B0F0"/>
                </a:solidFill>
              </a:rPr>
              <a:t>~</a:t>
            </a:r>
            <a:r>
              <a:rPr lang="en-US" altLang="zh-TW" sz="4800" b="1" dirty="0">
                <a:solidFill>
                  <a:srgbClr val="FF0000"/>
                </a:solidFill>
              </a:rPr>
              <a:t> </a:t>
            </a: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3994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2046288"/>
            <a:ext cx="11117262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472" y="2173633"/>
            <a:ext cx="3358828" cy="35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16" y="6294611"/>
            <a:ext cx="93662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2055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E9133B3-292A-4E8A-9AD3-F7B5EF3E764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04925" y="4716463"/>
          <a:ext cx="10720390" cy="2273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078"/>
                <a:gridCol w="2144078"/>
                <a:gridCol w="2144078"/>
                <a:gridCol w="2144078"/>
                <a:gridCol w="2144078"/>
              </a:tblGrid>
              <a:tr h="1113562"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Samsung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Huawei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Apple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err="1" smtClean="0">
                          <a:solidFill>
                            <a:schemeClr val="tx1"/>
                          </a:solidFill>
                        </a:rPr>
                        <a:t>Xiaomi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err="1" smtClean="0">
                          <a:solidFill>
                            <a:schemeClr val="tx1"/>
                          </a:solidFill>
                        </a:rPr>
                        <a:t>Oppo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59738"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72336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49846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44715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32825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00" b="1" dirty="0" smtClean="0">
                          <a:solidFill>
                            <a:schemeClr val="tx1"/>
                          </a:solidFill>
                        </a:rPr>
                        <a:t>28511</a:t>
                      </a:r>
                      <a:endParaRPr lang="zh-TW" alt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5" marR="91435" marT="45706" marB="4570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983" name="內容版面配置區 2"/>
          <p:cNvSpPr txBox="1">
            <a:spLocks/>
          </p:cNvSpPr>
          <p:nvPr/>
        </p:nvSpPr>
        <p:spPr bwMode="auto">
          <a:xfrm>
            <a:off x="4832350" y="2916238"/>
            <a:ext cx="48244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ko-KR" sz="8000" b="1">
                <a:latin typeface="맑은 고딕" panose="020B0503020000020004" pitchFamily="34" charset="-127"/>
                <a:ea typeface="맑은 고딕" panose="020B0503020000020004" pitchFamily="34" charset="-127"/>
              </a:rPr>
              <a:t>2020 Q1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b="1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                                             </a:t>
            </a:r>
          </a:p>
        </p:txBody>
      </p:sp>
      <p:sp>
        <p:nvSpPr>
          <p:cNvPr id="40984" name="內容版面配置區 2"/>
          <p:cNvSpPr txBox="1">
            <a:spLocks/>
          </p:cNvSpPr>
          <p:nvPr/>
        </p:nvSpPr>
        <p:spPr bwMode="auto">
          <a:xfrm>
            <a:off x="644525" y="396875"/>
            <a:ext cx="1362075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將下列數據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~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做出其圓餅圖</a:t>
            </a:r>
            <a:endParaRPr lang="zh-TW" altLang="en-US" sz="80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646432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584176" y="2046289"/>
            <a:ext cx="8712968" cy="6414714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25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F71CC55-63C8-4A4B-989B-57A9D05C272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109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6050" y="107950"/>
            <a:ext cx="12823825" cy="1938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7200" b="1" dirty="0"/>
              <a:t>  </a:t>
            </a:r>
            <a:r>
              <a:rPr lang="en-US" altLang="zh-TW" sz="7200" b="1" dirty="0"/>
              <a:t>#</a:t>
            </a:r>
            <a:r>
              <a:rPr lang="zh-TW" altLang="en-US" sz="7200" b="1" dirty="0"/>
              <a:t> 有相同物的排列數</a:t>
            </a:r>
            <a:endParaRPr lang="en-US" altLang="zh-TW" sz="7200" b="1" dirty="0"/>
          </a:p>
          <a:p>
            <a:pPr>
              <a:defRPr/>
            </a:pPr>
            <a:r>
              <a:rPr lang="zh-TW" altLang="en-US" sz="48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個紅球、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zh-TW" altLang="en-US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黃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球，排成一列，求其排列數。</a:t>
            </a:r>
            <a:endParaRPr lang="en-US" altLang="zh-TW" sz="440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252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195513"/>
            <a:ext cx="8497887" cy="609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869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761" y="5796706"/>
            <a:ext cx="2138101" cy="213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14" descr="https://lh6.googleusercontent.com/TP_U0zdzhtIvsSEjCZJrU6WUU8x7KkYR6L5eatrok7U9x62Dw5FAGKK7StQrbI8yJA86pM16ZCwfvwY8j-2WyvDv7ZA03qX61yed4MxUff4Mhka1EzmccZfljLcvgYQyxNi0LmgcydvrZO4Ru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6661150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內容版面配置區 2"/>
          <p:cNvSpPr txBox="1">
            <a:spLocks/>
          </p:cNvSpPr>
          <p:nvPr/>
        </p:nvSpPr>
        <p:spPr bwMode="auto">
          <a:xfrm>
            <a:off x="1160463" y="74613"/>
            <a:ext cx="11376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 dirty="0"/>
              <a:t>試寫程式</a:t>
            </a:r>
            <a:r>
              <a:rPr lang="en-US" altLang="zh-TW" sz="8000" b="1" dirty="0"/>
              <a:t>~</a:t>
            </a:r>
            <a:r>
              <a:rPr lang="zh-TW" altLang="en-US" sz="8000" b="1" dirty="0">
                <a:solidFill>
                  <a:srgbClr val="FF0000"/>
                </a:solidFill>
              </a:rPr>
              <a:t>找零錢程式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5400" b="1" dirty="0"/>
              <a:t>設定變數 </a:t>
            </a:r>
            <a:r>
              <a:rPr lang="en-US" altLang="zh-TW" sz="5400" b="1" dirty="0">
                <a:solidFill>
                  <a:srgbClr val="FF0000"/>
                </a:solidFill>
              </a:rPr>
              <a:t>N=</a:t>
            </a:r>
            <a:r>
              <a:rPr lang="zh-TW" altLang="en-US" sz="5400" b="1" dirty="0">
                <a:solidFill>
                  <a:srgbClr val="FF0000"/>
                </a:solidFill>
              </a:rPr>
              <a:t>消費金額 </a:t>
            </a:r>
            <a:r>
              <a:rPr lang="en-US" altLang="zh-TW" sz="5400" b="1" dirty="0">
                <a:solidFill>
                  <a:srgbClr val="FF0000"/>
                </a:solidFill>
              </a:rPr>
              <a:t>, M=</a:t>
            </a:r>
            <a:r>
              <a:rPr lang="zh-TW" altLang="en-US" sz="5400" b="1" dirty="0">
                <a:solidFill>
                  <a:srgbClr val="FF0000"/>
                </a:solidFill>
              </a:rPr>
              <a:t>付款金額</a:t>
            </a:r>
            <a:r>
              <a:rPr lang="en-US" altLang="zh-TW" sz="5400" b="1" dirty="0">
                <a:solidFill>
                  <a:srgbClr val="FF0000"/>
                </a:solidFill>
              </a:rPr>
              <a:t/>
            </a:r>
            <a:br>
              <a:rPr lang="en-US" altLang="zh-TW" sz="5400" b="1" dirty="0">
                <a:solidFill>
                  <a:srgbClr val="FF0000"/>
                </a:solidFill>
              </a:rPr>
            </a:br>
            <a:r>
              <a:rPr lang="zh-TW" altLang="en-US" sz="4000" dirty="0"/>
              <a:t>以最節省鈔票與硬幣數量的方式</a:t>
            </a:r>
            <a:r>
              <a:rPr lang="zh-TW" altLang="en-US" sz="4000" b="1" dirty="0">
                <a:solidFill>
                  <a:srgbClr val="FF0000"/>
                </a:solidFill>
              </a:rPr>
              <a:t>（</a:t>
            </a:r>
            <a:r>
              <a:rPr lang="en-US" altLang="zh-TW" sz="4000" b="1" dirty="0">
                <a:solidFill>
                  <a:srgbClr val="FF0000"/>
                </a:solidFill>
              </a:rPr>
              <a:t>APCS</a:t>
            </a:r>
            <a:r>
              <a:rPr lang="zh-TW" altLang="en-US" sz="4000" b="1" dirty="0">
                <a:solidFill>
                  <a:srgbClr val="FF0000"/>
                </a:solidFill>
              </a:rPr>
              <a:t> </a:t>
            </a:r>
            <a:r>
              <a:rPr lang="en-US" altLang="zh-TW" sz="4000" b="1" dirty="0">
                <a:solidFill>
                  <a:srgbClr val="FF0000"/>
                </a:solidFill>
              </a:rPr>
              <a:t>105</a:t>
            </a:r>
            <a:r>
              <a:rPr lang="zh-TW" altLang="en-US" sz="4000" b="1" dirty="0">
                <a:solidFill>
                  <a:srgbClr val="FF0000"/>
                </a:solidFill>
              </a:rPr>
              <a:t>試題）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5400" b="1" dirty="0">
                <a:solidFill>
                  <a:srgbClr val="000000"/>
                </a:solidFill>
              </a:rPr>
              <a:t>輸出</a:t>
            </a:r>
            <a:r>
              <a:rPr lang="en-US" altLang="zh-TW" sz="5400" b="1" dirty="0">
                <a:solidFill>
                  <a:srgbClr val="000000"/>
                </a:solidFill>
              </a:rPr>
              <a:t>,</a:t>
            </a:r>
            <a:r>
              <a:rPr lang="zh-TW" altLang="en-US" sz="5400" b="1" dirty="0">
                <a:solidFill>
                  <a:srgbClr val="000000"/>
                </a:solidFill>
              </a:rPr>
              <a:t>如下所示</a:t>
            </a:r>
            <a:endParaRPr lang="en-US" altLang="zh-TW" sz="54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消費金額</a:t>
            </a:r>
            <a:r>
              <a:rPr lang="en-US" altLang="zh-TW" sz="3200" dirty="0"/>
              <a:t>:321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付款金額</a:t>
            </a:r>
            <a:r>
              <a:rPr lang="en-US" altLang="zh-TW" sz="3200" dirty="0"/>
              <a:t>:1000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收你 </a:t>
            </a:r>
            <a:r>
              <a:rPr lang="en-US" altLang="zh-TW" sz="3200" dirty="0"/>
              <a:t>1000</a:t>
            </a:r>
            <a:r>
              <a:rPr lang="zh-TW" altLang="en-US" sz="3200" dirty="0"/>
              <a:t> 元</a:t>
            </a:r>
            <a:r>
              <a:rPr lang="en-US" altLang="zh-TW" sz="3200" dirty="0"/>
              <a:t>,</a:t>
            </a:r>
            <a:r>
              <a:rPr lang="zh-TW" altLang="en-US" sz="3200" dirty="0"/>
              <a:t>需找你 </a:t>
            </a:r>
            <a:r>
              <a:rPr lang="en-US" altLang="zh-TW" sz="3200" dirty="0"/>
              <a:t>679</a:t>
            </a:r>
            <a:r>
              <a:rPr lang="zh-TW" altLang="en-US" sz="3200" dirty="0"/>
              <a:t> 元</a:t>
            </a:r>
            <a:r>
              <a:rPr lang="en-US" altLang="zh-TW" sz="3200" dirty="0"/>
              <a:t>,</a:t>
            </a:r>
            <a:r>
              <a:rPr lang="zh-TW" altLang="en-US" sz="3200" dirty="0"/>
              <a:t>明細如下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500</a:t>
            </a:r>
            <a:r>
              <a:rPr lang="zh-TW" altLang="en-US" sz="3200" dirty="0"/>
              <a:t> 元 </a:t>
            </a:r>
            <a:r>
              <a:rPr lang="en-US" altLang="zh-TW" sz="3200" dirty="0"/>
              <a:t>1</a:t>
            </a:r>
            <a:r>
              <a:rPr lang="zh-TW" altLang="en-US" sz="3200" dirty="0"/>
              <a:t> 張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100</a:t>
            </a:r>
            <a:r>
              <a:rPr lang="zh-TW" altLang="en-US" sz="3200" dirty="0"/>
              <a:t>  元 </a:t>
            </a:r>
            <a:r>
              <a:rPr lang="en-US" altLang="zh-TW" sz="3200" dirty="0"/>
              <a:t>1</a:t>
            </a:r>
            <a:r>
              <a:rPr lang="zh-TW" altLang="en-US" sz="3200" dirty="0"/>
              <a:t> 張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50</a:t>
            </a:r>
            <a:r>
              <a:rPr lang="zh-TW" altLang="en-US" sz="3200" dirty="0"/>
              <a:t> 元 </a:t>
            </a:r>
            <a:r>
              <a:rPr lang="en-US" altLang="zh-TW" sz="3200" dirty="0"/>
              <a:t>1</a:t>
            </a:r>
            <a:r>
              <a:rPr lang="zh-TW" altLang="en-US" sz="3200" dirty="0"/>
              <a:t> 個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10</a:t>
            </a:r>
            <a:r>
              <a:rPr lang="zh-TW" altLang="en-US" sz="3200" dirty="0"/>
              <a:t> 元 </a:t>
            </a:r>
            <a:r>
              <a:rPr lang="en-US" altLang="zh-TW" sz="3200" dirty="0"/>
              <a:t>2</a:t>
            </a:r>
            <a:r>
              <a:rPr lang="zh-TW" altLang="en-US" sz="3200" dirty="0"/>
              <a:t> 個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5</a:t>
            </a:r>
            <a:r>
              <a:rPr lang="zh-TW" altLang="en-US" sz="3200" dirty="0"/>
              <a:t> 元 </a:t>
            </a:r>
            <a:r>
              <a:rPr lang="en-US" altLang="zh-TW" sz="3200" dirty="0"/>
              <a:t>1</a:t>
            </a:r>
            <a:r>
              <a:rPr lang="zh-TW" altLang="en-US" sz="3200" dirty="0"/>
              <a:t> 個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200" dirty="0"/>
              <a:t>找你 </a:t>
            </a:r>
            <a:r>
              <a:rPr lang="en-US" altLang="zh-TW" sz="3200" dirty="0"/>
              <a:t>1</a:t>
            </a:r>
            <a:r>
              <a:rPr lang="zh-TW" altLang="en-US" sz="3200" dirty="0"/>
              <a:t> 元 </a:t>
            </a:r>
            <a:r>
              <a:rPr lang="en-US" altLang="zh-TW" sz="3200" dirty="0"/>
              <a:t>4</a:t>
            </a:r>
            <a:r>
              <a:rPr lang="zh-TW" altLang="en-US" sz="3200" dirty="0"/>
              <a:t> 個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zh-TW" sz="6000" b="1" dirty="0">
              <a:solidFill>
                <a:srgbClr val="00B05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b="1" u="sng" dirty="0">
              <a:solidFill>
                <a:srgbClr val="FF0000"/>
              </a:solidFill>
            </a:endParaRPr>
          </a:p>
        </p:txBody>
      </p:sp>
      <p:sp>
        <p:nvSpPr>
          <p:cNvPr id="2970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CEA1B3D-9DD0-4093-AC4D-E68ECAEBC6AE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9702" name="內容版面配置區 2"/>
          <p:cNvSpPr txBox="1">
            <a:spLocks/>
          </p:cNvSpPr>
          <p:nvPr/>
        </p:nvSpPr>
        <p:spPr bwMode="auto">
          <a:xfrm>
            <a:off x="7496175" y="6877050"/>
            <a:ext cx="5757863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提示 </a:t>
            </a:r>
            <a:r>
              <a:rPr lang="en-US" altLang="zh-TW" sz="4400" b="1">
                <a:solidFill>
                  <a:srgbClr val="002060"/>
                </a:solidFill>
              </a:rPr>
              <a:t>:</a:t>
            </a:r>
            <a:r>
              <a:rPr lang="zh-TW" altLang="en-US" sz="4400" b="1">
                <a:solidFill>
                  <a:srgbClr val="002060"/>
                </a:solidFill>
              </a:rPr>
              <a:t> 利用餘數與商數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0ABBD25-B2B5-4CCD-8BD7-E6123C46983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76264" y="2484338"/>
            <a:ext cx="14833600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4800" dirty="0"/>
              <a:t>(1) 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個紅球、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zh-TW" altLang="en-US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黃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球、</a:t>
            </a:r>
            <a:r>
              <a:rPr lang="en-US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</a:t>
            </a:r>
            <a:r>
              <a:rPr lang="zh-TW" altLang="en-US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綠</a:t>
            </a:r>
            <a:r>
              <a:rPr lang="zh-TW" altLang="zh-TW" sz="4400" b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球，排成一列，求其排列數。</a:t>
            </a:r>
            <a:endParaRPr lang="en-US" altLang="zh-TW" sz="4400" b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TW" sz="4800" dirty="0"/>
              <a:t/>
            </a:r>
            <a:br>
              <a:rPr lang="en-US" altLang="zh-TW" sz="4800" dirty="0"/>
            </a:br>
            <a:r>
              <a:rPr lang="en-US" altLang="zh-TW" sz="4800" dirty="0"/>
              <a:t>(2) </a:t>
            </a:r>
            <a:r>
              <a:rPr lang="zh-TW" altLang="en-US" sz="4400" b="1" dirty="0">
                <a:solidFill>
                  <a:srgbClr val="FF0000"/>
                </a:solidFill>
              </a:rPr>
              <a:t>由</a:t>
            </a:r>
            <a:r>
              <a:rPr lang="en-US" altLang="zh-TW" sz="4400" b="1" dirty="0">
                <a:solidFill>
                  <a:srgbClr val="FF0000"/>
                </a:solidFill>
              </a:rPr>
              <a:t>6</a:t>
            </a:r>
            <a:r>
              <a:rPr lang="zh-TW" altLang="en-US" sz="4400" b="1" dirty="0">
                <a:solidFill>
                  <a:srgbClr val="FF0000"/>
                </a:solidFill>
              </a:rPr>
              <a:t>個數字</a:t>
            </a:r>
            <a:r>
              <a:rPr lang="en-US" altLang="zh-TW" sz="4400" b="1" dirty="0">
                <a:solidFill>
                  <a:srgbClr val="FF0000"/>
                </a:solidFill>
              </a:rPr>
              <a:t>0,0,1,1,2,2</a:t>
            </a:r>
            <a:r>
              <a:rPr lang="zh-TW" altLang="en-US" sz="4400" b="1" dirty="0">
                <a:solidFill>
                  <a:srgbClr val="FF0000"/>
                </a:solidFill>
              </a:rPr>
              <a:t> 排成的六位數</a:t>
            </a:r>
            <a:r>
              <a:rPr lang="en-US" altLang="zh-TW" sz="4400" b="1" dirty="0">
                <a:solidFill>
                  <a:srgbClr val="FF0000"/>
                </a:solidFill>
              </a:rPr>
              <a:t>﹐</a:t>
            </a:r>
            <a:r>
              <a:rPr lang="zh-TW" altLang="en-US" sz="4400" b="1" dirty="0">
                <a:solidFill>
                  <a:srgbClr val="FF0000"/>
                </a:solidFill>
              </a:rPr>
              <a:t>共有多少個？</a:t>
            </a:r>
          </a:p>
        </p:txBody>
      </p:sp>
      <p:sp>
        <p:nvSpPr>
          <p:cNvPr id="54276" name="矩形 2"/>
          <p:cNvSpPr>
            <a:spLocks noChangeArrowheads="1"/>
          </p:cNvSpPr>
          <p:nvPr/>
        </p:nvSpPr>
        <p:spPr bwMode="auto">
          <a:xfrm>
            <a:off x="655638" y="500063"/>
            <a:ext cx="6408737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 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pic>
        <p:nvPicPr>
          <p:cNvPr id="5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1" y="2096145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1" y="3692227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046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1262764-D676-472A-BE55-863E5A208C23}" type="slidenum">
              <a:rPr kumimoji="0" lang="zh-TW" altLang="en-US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111</a:t>
            </a:fld>
            <a:endParaRPr kumimoji="0" lang="zh-TW" altLang="en-US" smtClean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5299" name="矩形 2"/>
          <p:cNvSpPr>
            <a:spLocks noChangeArrowheads="1"/>
          </p:cNvSpPr>
          <p:nvPr/>
        </p:nvSpPr>
        <p:spPr bwMode="auto">
          <a:xfrm>
            <a:off x="1498600" y="1547813"/>
            <a:ext cx="111601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a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、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b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、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c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 、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d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、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e</a:t>
            </a:r>
            <a:r>
              <a:rPr lang="zh-TW" altLang="en-US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 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等五人排一列，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/>
            </a:r>
            <a:b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</a:b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求下列各情況之排列數：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/>
            </a:r>
            <a:b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</a:b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(1)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　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a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不排首位，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b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不排第二位。　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/>
            </a:r>
            <a:b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</a:b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(2)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　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a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不排首位，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b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不排第二位，</a:t>
            </a:r>
            <a:r>
              <a:rPr lang="en-US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c</a:t>
            </a:r>
            <a:r>
              <a:rPr lang="zh-TW" altLang="zh-TW" sz="4400">
                <a:solidFill>
                  <a:srgbClr val="000000"/>
                </a:solidFill>
                <a:latin typeface="Times New Roman" panose="02020603050405020304" pitchFamily="18" charset="0"/>
                <a:ea typeface="華康細圓體"/>
                <a:cs typeface="Times New Roman" panose="02020603050405020304" pitchFamily="18" charset="0"/>
              </a:rPr>
              <a:t>不排第三位</a:t>
            </a:r>
            <a:endParaRPr lang="zh-TW" altLang="en-US" sz="44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5300" name="內容版面配置區 2"/>
          <p:cNvSpPr txBox="1">
            <a:spLocks/>
          </p:cNvSpPr>
          <p:nvPr/>
        </p:nvSpPr>
        <p:spPr bwMode="auto">
          <a:xfrm>
            <a:off x="1389063" y="252413"/>
            <a:ext cx="7620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r>
              <a:rPr lang="en-US" altLang="zh-TW" sz="8000" b="1">
                <a:solidFill>
                  <a:srgbClr val="00B0F0"/>
                </a:solidFill>
              </a:rPr>
              <a:t># </a:t>
            </a:r>
            <a:r>
              <a:rPr lang="zh-TW" altLang="en-US" sz="8000" b="1">
                <a:solidFill>
                  <a:srgbClr val="00B0F0"/>
                </a:solidFill>
              </a:rPr>
              <a:t>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zh-TW" altLang="en-US" sz="8600">
              <a:solidFill>
                <a:srgbClr val="000000"/>
              </a:solidFill>
            </a:endParaRPr>
          </a:p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en-US" altLang="zh-TW">
              <a:solidFill>
                <a:srgbClr val="000000"/>
              </a:solidFill>
            </a:endParaRPr>
          </a:p>
          <a:p>
            <a:pPr eaLnBrk="1" hangingPunct="1"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en-US" altLang="zh-TW" u="sng">
              <a:solidFill>
                <a:srgbClr val="000000"/>
              </a:solidFill>
            </a:endParaRPr>
          </a:p>
        </p:txBody>
      </p:sp>
      <p:sp>
        <p:nvSpPr>
          <p:cNvPr id="55301" name="矩形 16"/>
          <p:cNvSpPr>
            <a:spLocks noChangeArrowheads="1"/>
          </p:cNvSpPr>
          <p:nvPr/>
        </p:nvSpPr>
        <p:spPr bwMode="auto">
          <a:xfrm>
            <a:off x="1514475" y="5221288"/>
            <a:ext cx="12060238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dirty="0">
                <a:solidFill>
                  <a:srgbClr val="000000"/>
                </a:solidFill>
              </a:rPr>
              <a:t>從「</a:t>
            </a:r>
            <a:r>
              <a:rPr lang="en-US" altLang="zh-TW" sz="4800" dirty="0">
                <a:solidFill>
                  <a:srgbClr val="000000"/>
                </a:solidFill>
              </a:rPr>
              <a:t>t o m a t o</a:t>
            </a:r>
            <a:r>
              <a:rPr lang="zh-TW" altLang="en-US" sz="4800" dirty="0">
                <a:solidFill>
                  <a:srgbClr val="000000"/>
                </a:solidFill>
              </a:rPr>
              <a:t> 」一字的 </a:t>
            </a:r>
            <a:r>
              <a:rPr lang="en-US" altLang="zh-TW" sz="4800" dirty="0">
                <a:solidFill>
                  <a:srgbClr val="000000"/>
                </a:solidFill>
              </a:rPr>
              <a:t>6</a:t>
            </a:r>
            <a:r>
              <a:rPr lang="zh-TW" altLang="en-US" sz="4800" dirty="0">
                <a:solidFill>
                  <a:srgbClr val="000000"/>
                </a:solidFill>
              </a:rPr>
              <a:t>個字母中</a:t>
            </a:r>
            <a:r>
              <a:rPr lang="en-US" altLang="zh-TW" sz="4800" dirty="0">
                <a:solidFill>
                  <a:srgbClr val="000000"/>
                </a:solidFill>
              </a:rPr>
              <a:t>﹐</a:t>
            </a:r>
            <a:br>
              <a:rPr lang="en-US" altLang="zh-TW" sz="4800" dirty="0">
                <a:solidFill>
                  <a:srgbClr val="000000"/>
                </a:solidFill>
              </a:rPr>
            </a:br>
            <a:r>
              <a:rPr lang="zh-TW" altLang="en-US" sz="4800" dirty="0">
                <a:solidFill>
                  <a:srgbClr val="000000"/>
                </a:solidFill>
              </a:rPr>
              <a:t>任意選取 </a:t>
            </a:r>
            <a:r>
              <a:rPr lang="en-US" altLang="zh-TW" sz="4800" dirty="0">
                <a:solidFill>
                  <a:srgbClr val="000000"/>
                </a:solidFill>
              </a:rPr>
              <a:t>4 </a:t>
            </a:r>
            <a:r>
              <a:rPr lang="zh-TW" altLang="en-US" sz="4800" dirty="0">
                <a:solidFill>
                  <a:srgbClr val="000000"/>
                </a:solidFill>
              </a:rPr>
              <a:t>個排成一列</a:t>
            </a:r>
            <a:r>
              <a:rPr lang="en-US" altLang="zh-TW" sz="4800" dirty="0">
                <a:solidFill>
                  <a:srgbClr val="000000"/>
                </a:solidFill>
              </a:rPr>
              <a:t>﹐</a:t>
            </a:r>
            <a:r>
              <a:rPr lang="zh-TW" altLang="en-US" sz="4800" dirty="0">
                <a:solidFill>
                  <a:srgbClr val="000000"/>
                </a:solidFill>
              </a:rPr>
              <a:t>共有多少種排法</a:t>
            </a:r>
            <a:r>
              <a:rPr lang="en-US" altLang="zh-TW" sz="4800" dirty="0">
                <a:solidFill>
                  <a:srgbClr val="000000"/>
                </a:solidFill>
              </a:rPr>
              <a:t>﹖</a:t>
            </a:r>
            <a:br>
              <a:rPr lang="en-US" altLang="zh-TW" sz="4800" dirty="0">
                <a:solidFill>
                  <a:srgbClr val="000000"/>
                </a:solidFill>
              </a:rPr>
            </a:br>
            <a:r>
              <a:rPr lang="en-US" altLang="zh-TW" sz="4800" dirty="0">
                <a:solidFill>
                  <a:srgbClr val="000000"/>
                </a:solidFill>
              </a:rPr>
              <a:t> </a:t>
            </a:r>
            <a:br>
              <a:rPr lang="en-US" altLang="zh-TW" sz="4800" dirty="0">
                <a:solidFill>
                  <a:srgbClr val="000000"/>
                </a:solidFill>
              </a:rPr>
            </a:br>
            <a:r>
              <a:rPr lang="zh-TW" altLang="en-US" sz="4800" dirty="0">
                <a:solidFill>
                  <a:srgbClr val="000000"/>
                </a:solidFill>
              </a:rPr>
              <a:t>答</a:t>
            </a:r>
            <a:r>
              <a:rPr lang="en-US" altLang="zh-TW" sz="4800" dirty="0">
                <a:solidFill>
                  <a:srgbClr val="000000"/>
                </a:solidFill>
              </a:rPr>
              <a:t>:102</a:t>
            </a:r>
            <a:endParaRPr lang="zh-TW" altLang="en-US" sz="4800" dirty="0">
              <a:solidFill>
                <a:srgbClr val="000000"/>
              </a:solidFill>
            </a:endParaRPr>
          </a:p>
        </p:txBody>
      </p:sp>
      <p:pic>
        <p:nvPicPr>
          <p:cNvPr id="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" y="1490323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5221288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0353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B97C844-3CC3-49AB-A54F-E06ADE1FA3F6}" type="slidenum">
              <a:rPr kumimoji="0" lang="zh-TW" altLang="en-US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112</a:t>
            </a:fld>
            <a:endParaRPr kumimoji="0" lang="zh-TW" altLang="en-US" smtClean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6323" name="矩形 16"/>
          <p:cNvSpPr>
            <a:spLocks noChangeArrowheads="1"/>
          </p:cNvSpPr>
          <p:nvPr/>
        </p:nvSpPr>
        <p:spPr bwMode="auto">
          <a:xfrm>
            <a:off x="871538" y="1671638"/>
            <a:ext cx="134651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800">
                <a:solidFill>
                  <a:srgbClr val="000000"/>
                </a:solidFill>
              </a:rPr>
              <a:t>(1) </a:t>
            </a:r>
            <a:r>
              <a:rPr lang="zh-TW" altLang="en-US" sz="4800">
                <a:solidFill>
                  <a:srgbClr val="000000"/>
                </a:solidFill>
              </a:rPr>
              <a:t>以</a:t>
            </a:r>
            <a:r>
              <a:rPr lang="en-US" altLang="zh-TW" sz="4800">
                <a:solidFill>
                  <a:srgbClr val="000000"/>
                </a:solidFill>
              </a:rPr>
              <a:t>4</a:t>
            </a:r>
            <a:r>
              <a:rPr lang="zh-TW" altLang="en-US" sz="4800">
                <a:solidFill>
                  <a:srgbClr val="000000"/>
                </a:solidFill>
              </a:rPr>
              <a:t>種顏色</a:t>
            </a:r>
            <a:r>
              <a:rPr lang="en-US" altLang="zh-TW" sz="4800">
                <a:solidFill>
                  <a:srgbClr val="000000"/>
                </a:solidFill>
              </a:rPr>
              <a:t>a,b,c,d</a:t>
            </a:r>
            <a:r>
              <a:rPr lang="zh-TW" altLang="en-US" sz="4800">
                <a:solidFill>
                  <a:srgbClr val="000000"/>
                </a:solidFill>
              </a:rPr>
              <a:t>塗右圖</a:t>
            </a:r>
            <a:r>
              <a:rPr lang="en-US" altLang="zh-TW" sz="4800">
                <a:solidFill>
                  <a:srgbClr val="000000"/>
                </a:solidFill>
              </a:rPr>
              <a:t>,4</a:t>
            </a:r>
            <a:r>
              <a:rPr lang="zh-TW" altLang="en-US" sz="4800">
                <a:solidFill>
                  <a:srgbClr val="000000"/>
                </a:solidFill>
              </a:rPr>
              <a:t>色全用且相鄰不同色</a:t>
            </a:r>
            <a:r>
              <a:rPr lang="en-US" altLang="zh-TW" sz="4800">
                <a:solidFill>
                  <a:srgbClr val="000000"/>
                </a:solidFill>
              </a:rPr>
              <a:t>﹐</a:t>
            </a:r>
            <a:r>
              <a:rPr lang="zh-TW" altLang="en-US" sz="4800">
                <a:solidFill>
                  <a:srgbClr val="000000"/>
                </a:solidFill>
              </a:rPr>
              <a:t>塗法有幾種</a:t>
            </a:r>
            <a:r>
              <a:rPr lang="en-US" altLang="zh-TW" sz="4800">
                <a:solidFill>
                  <a:srgbClr val="000000"/>
                </a:solidFill>
              </a:rPr>
              <a:t>?(</a:t>
            </a:r>
            <a:r>
              <a:rPr lang="zh-TW" altLang="en-US" sz="4800">
                <a:solidFill>
                  <a:srgbClr val="000000"/>
                </a:solidFill>
              </a:rPr>
              <a:t>圖形不可旋轉</a:t>
            </a:r>
            <a:r>
              <a:rPr lang="en-US" altLang="zh-TW" sz="4800">
                <a:solidFill>
                  <a:srgbClr val="000000"/>
                </a:solidFill>
              </a:rPr>
              <a:t>)</a:t>
            </a:r>
            <a:r>
              <a:rPr lang="zh-TW" altLang="en-US" sz="4800">
                <a:solidFill>
                  <a:srgbClr val="000000"/>
                </a:solidFill>
              </a:rPr>
              <a:t> 答</a:t>
            </a:r>
            <a:r>
              <a:rPr lang="en-US" altLang="zh-TW" sz="4800">
                <a:solidFill>
                  <a:srgbClr val="000000"/>
                </a:solidFill>
              </a:rPr>
              <a:t>:48</a:t>
            </a:r>
            <a:endParaRPr lang="zh-TW" altLang="en-US" sz="4800">
              <a:solidFill>
                <a:srgbClr val="000000"/>
              </a:solidFill>
            </a:endParaRPr>
          </a:p>
        </p:txBody>
      </p:sp>
      <p:pic>
        <p:nvPicPr>
          <p:cNvPr id="5632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350" y="2493963"/>
            <a:ext cx="337978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內容版面配置區 2"/>
          <p:cNvSpPr txBox="1">
            <a:spLocks/>
          </p:cNvSpPr>
          <p:nvPr/>
        </p:nvSpPr>
        <p:spPr bwMode="auto">
          <a:xfrm>
            <a:off x="1447800" y="61913"/>
            <a:ext cx="7415213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en-US" altLang="zh-TW">
              <a:solidFill>
                <a:srgbClr val="000000"/>
              </a:solidFill>
            </a:endParaRPr>
          </a:p>
          <a:p>
            <a:pPr eaLnBrk="1" hangingPunct="1">
              <a:buClr>
                <a:srgbClr val="D34817"/>
              </a:buClr>
              <a:buFont typeface="Wingdings 2" panose="05020102010507070707" pitchFamily="18" charset="2"/>
              <a:buNone/>
            </a:pPr>
            <a:endParaRPr lang="en-US" altLang="zh-TW" u="sng">
              <a:solidFill>
                <a:srgbClr val="000000"/>
              </a:solidFill>
            </a:endParaRPr>
          </a:p>
        </p:txBody>
      </p:sp>
      <p:sp>
        <p:nvSpPr>
          <p:cNvPr id="56326" name="矩形 16"/>
          <p:cNvSpPr>
            <a:spLocks noChangeArrowheads="1"/>
          </p:cNvSpPr>
          <p:nvPr/>
        </p:nvSpPr>
        <p:spPr bwMode="auto">
          <a:xfrm>
            <a:off x="871538" y="5246688"/>
            <a:ext cx="134651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800">
                <a:solidFill>
                  <a:srgbClr val="000000"/>
                </a:solidFill>
              </a:rPr>
              <a:t>(2) </a:t>
            </a:r>
            <a:r>
              <a:rPr lang="zh-TW" altLang="en-US" sz="4800">
                <a:solidFill>
                  <a:srgbClr val="000000"/>
                </a:solidFill>
              </a:rPr>
              <a:t>以</a:t>
            </a:r>
            <a:r>
              <a:rPr lang="en-US" altLang="zh-TW" sz="4800">
                <a:solidFill>
                  <a:srgbClr val="000000"/>
                </a:solidFill>
              </a:rPr>
              <a:t>4</a:t>
            </a:r>
            <a:r>
              <a:rPr lang="zh-TW" altLang="en-US" sz="4800">
                <a:solidFill>
                  <a:srgbClr val="000000"/>
                </a:solidFill>
              </a:rPr>
              <a:t>種顏色</a:t>
            </a:r>
            <a:r>
              <a:rPr lang="en-US" altLang="zh-TW" sz="4800">
                <a:solidFill>
                  <a:srgbClr val="000000"/>
                </a:solidFill>
              </a:rPr>
              <a:t>a,b,c,d</a:t>
            </a:r>
            <a:r>
              <a:rPr lang="zh-TW" altLang="en-US" sz="4800">
                <a:solidFill>
                  <a:srgbClr val="000000"/>
                </a:solidFill>
              </a:rPr>
              <a:t>塗右圖</a:t>
            </a:r>
            <a:r>
              <a:rPr lang="en-US" altLang="zh-TW" sz="4800">
                <a:solidFill>
                  <a:srgbClr val="000000"/>
                </a:solidFill>
              </a:rPr>
              <a:t>,4</a:t>
            </a:r>
            <a:r>
              <a:rPr lang="zh-TW" altLang="en-US" sz="4800">
                <a:solidFill>
                  <a:srgbClr val="000000"/>
                </a:solidFill>
              </a:rPr>
              <a:t>色全用且相鄰不同色</a:t>
            </a:r>
            <a:r>
              <a:rPr lang="en-US" altLang="zh-TW" sz="4800">
                <a:solidFill>
                  <a:srgbClr val="000000"/>
                </a:solidFill>
              </a:rPr>
              <a:t>﹐</a:t>
            </a:r>
            <a:r>
              <a:rPr lang="zh-TW" altLang="en-US" sz="4800">
                <a:solidFill>
                  <a:srgbClr val="000000"/>
                </a:solidFill>
              </a:rPr>
              <a:t>塗法有幾種</a:t>
            </a:r>
            <a:r>
              <a:rPr lang="en-US" altLang="zh-TW" sz="4800">
                <a:solidFill>
                  <a:srgbClr val="000000"/>
                </a:solidFill>
              </a:rPr>
              <a:t>?(</a:t>
            </a:r>
            <a:r>
              <a:rPr lang="zh-TW" altLang="en-US" sz="4800">
                <a:solidFill>
                  <a:srgbClr val="000000"/>
                </a:solidFill>
              </a:rPr>
              <a:t>圖形不可旋轉</a:t>
            </a:r>
            <a:r>
              <a:rPr lang="en-US" altLang="zh-TW" sz="4800">
                <a:solidFill>
                  <a:srgbClr val="000000"/>
                </a:solidFill>
              </a:rPr>
              <a:t>)</a:t>
            </a:r>
            <a:r>
              <a:rPr lang="zh-TW" altLang="en-US" sz="4800">
                <a:solidFill>
                  <a:srgbClr val="000000"/>
                </a:solidFill>
              </a:rPr>
              <a:t> 答</a:t>
            </a:r>
            <a:r>
              <a:rPr lang="en-US" altLang="zh-TW" sz="4800">
                <a:solidFill>
                  <a:srgbClr val="000000"/>
                </a:solidFill>
              </a:rPr>
              <a:t>:144</a:t>
            </a:r>
            <a:endParaRPr lang="zh-TW" altLang="en-US" sz="4800">
              <a:solidFill>
                <a:srgbClr val="000000"/>
              </a:solidFill>
            </a:endParaRPr>
          </a:p>
        </p:txBody>
      </p:sp>
      <p:pic>
        <p:nvPicPr>
          <p:cNvPr id="5632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8" y="7164388"/>
            <a:ext cx="57721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655" y="1035837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542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8821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223838" y="1697038"/>
            <a:ext cx="14522309" cy="575585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573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836738"/>
            <a:ext cx="14231937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8A2B688-2592-4219-B338-CC5E1B1E27B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6863" y="1116013"/>
            <a:ext cx="44656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TW" sz="7200" b="1"/>
              <a:t>#</a:t>
            </a:r>
            <a:r>
              <a:rPr lang="zh-TW" altLang="en-US" sz="7200" b="1"/>
              <a:t> 柱狀圖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en-US" sz="72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7349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8" y="4788594"/>
            <a:ext cx="53625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0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223838" y="1260202"/>
            <a:ext cx="14473237" cy="756084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39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DA321E2-9CDD-4095-A85A-59441A45DE5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39738" y="-25400"/>
            <a:ext cx="1274445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5400" b="1"/>
              <a:t>#</a:t>
            </a:r>
            <a:r>
              <a:rPr lang="zh-TW" altLang="en-US" sz="5400" b="1"/>
              <a:t> 數學期望值 </a:t>
            </a:r>
            <a:r>
              <a:rPr lang="en-US" altLang="zh-TW" sz="5400" b="1"/>
              <a:t>: 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投擲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個公正骰子 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步驟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1)</a:t>
            </a:r>
          </a:p>
        </p:txBody>
      </p:sp>
      <p:pic>
        <p:nvPicPr>
          <p:cNvPr id="5939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8" y="1399268"/>
            <a:ext cx="14057312" cy="708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94" y="1287596"/>
            <a:ext cx="8882939" cy="132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023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584177" y="971551"/>
            <a:ext cx="9577064" cy="770547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144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27BBD19-33A7-436F-BCE2-9D87C246DB4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26925" y="-311150"/>
            <a:ext cx="1274445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5400" b="1" dirty="0"/>
              <a:t>#</a:t>
            </a:r>
            <a:r>
              <a:rPr lang="zh-TW" altLang="en-US" sz="5400" b="1" dirty="0"/>
              <a:t>數學期望值 </a:t>
            </a:r>
            <a:r>
              <a:rPr lang="en-US" altLang="zh-TW" sz="5400" b="1" dirty="0"/>
              <a:t>: </a:t>
            </a:r>
            <a:r>
              <a:rPr lang="zh-TW" altLang="en-US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投擲</a:t>
            </a:r>
            <a:r>
              <a:rPr lang="en-US" altLang="zh-TW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個公正骰子 </a:t>
            </a:r>
            <a:r>
              <a:rPr lang="en-US" altLang="zh-TW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步驟</a:t>
            </a:r>
            <a:r>
              <a:rPr lang="en-US" altLang="zh-TW" sz="54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2)</a:t>
            </a:r>
          </a:p>
        </p:txBody>
      </p:sp>
      <p:sp>
        <p:nvSpPr>
          <p:cNvPr id="61445" name="矩形 1"/>
          <p:cNvSpPr>
            <a:spLocks noChangeArrowheads="1"/>
          </p:cNvSpPr>
          <p:nvPr/>
        </p:nvSpPr>
        <p:spPr bwMode="auto">
          <a:xfrm>
            <a:off x="10378168" y="2916386"/>
            <a:ext cx="558641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000" b="1" dirty="0"/>
              <a:t>(</a:t>
            </a:r>
            <a:r>
              <a:rPr lang="zh-TW" altLang="en-US" sz="4000" b="1" dirty="0"/>
              <a:t>本頁程式碼 續接上頁</a:t>
            </a:r>
            <a:r>
              <a:rPr lang="en-US" altLang="zh-TW" sz="4000" b="1" dirty="0"/>
              <a:t>)~</a:t>
            </a:r>
            <a:endParaRPr lang="zh-TW" altLang="en-US" sz="40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8" y="1089025"/>
            <a:ext cx="9311480" cy="751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18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656184" y="1764258"/>
            <a:ext cx="12313367" cy="136815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349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E2C55FD-8D8A-45E0-9BC5-27F6A2494D9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349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052638"/>
            <a:ext cx="12118975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12763" y="-11113"/>
            <a:ext cx="1274445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5400" b="1"/>
              <a:t>#</a:t>
            </a:r>
            <a:r>
              <a:rPr lang="zh-TW" altLang="en-US" sz="5400" b="1"/>
              <a:t> 數學期望值 </a:t>
            </a:r>
            <a:r>
              <a:rPr lang="en-US" altLang="zh-TW" sz="5400" b="1"/>
              <a:t>: 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投擲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個公正骰子 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步驟</a:t>
            </a:r>
            <a:r>
              <a:rPr lang="en-US" altLang="zh-TW" sz="5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3)</a:t>
            </a:r>
          </a:p>
        </p:txBody>
      </p:sp>
      <p:pic>
        <p:nvPicPr>
          <p:cNvPr id="63493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360" y="3564458"/>
            <a:ext cx="6121449" cy="503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矩形 6"/>
          <p:cNvSpPr>
            <a:spLocks noChangeArrowheads="1"/>
          </p:cNvSpPr>
          <p:nvPr/>
        </p:nvSpPr>
        <p:spPr bwMode="auto">
          <a:xfrm>
            <a:off x="10053638" y="4284663"/>
            <a:ext cx="558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000" b="1"/>
              <a:t>(</a:t>
            </a:r>
            <a:r>
              <a:rPr lang="zh-TW" altLang="en-US" sz="4000" b="1"/>
              <a:t>本頁程式碼 續接上頁</a:t>
            </a:r>
            <a:r>
              <a:rPr lang="en-US" altLang="zh-TW" sz="4000" b="1"/>
              <a:t>)~</a:t>
            </a:r>
            <a:endParaRPr lang="zh-TW" altLang="en-US" sz="4000" b="1"/>
          </a:p>
        </p:txBody>
      </p:sp>
    </p:spTree>
    <p:extLst>
      <p:ext uri="{BB962C8B-B14F-4D97-AF65-F5344CB8AC3E}">
        <p14:creationId xmlns:p14="http://schemas.microsoft.com/office/powerpoint/2010/main" val="25574579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B81C9A7-B4C2-48A4-A641-9A17589E264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5539" name="內容版面配置區 2"/>
          <p:cNvSpPr txBox="1">
            <a:spLocks/>
          </p:cNvSpPr>
          <p:nvPr/>
        </p:nvSpPr>
        <p:spPr bwMode="auto">
          <a:xfrm>
            <a:off x="311150" y="166688"/>
            <a:ext cx="64087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000" b="1">
                <a:solidFill>
                  <a:srgbClr val="00B0F0"/>
                </a:solidFill>
              </a:rPr>
              <a:t>#</a:t>
            </a:r>
            <a:r>
              <a:rPr lang="zh-TW" altLang="en-US" sz="8000" b="1">
                <a:solidFill>
                  <a:srgbClr val="00B0F0"/>
                </a:solidFill>
              </a:rPr>
              <a:t> 試寫程式</a:t>
            </a:r>
            <a:r>
              <a:rPr lang="en-US" altLang="zh-TW" sz="8000" b="1">
                <a:solidFill>
                  <a:srgbClr val="00B0F0"/>
                </a:solidFill>
              </a:rPr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65540" name="矩形 16"/>
          <p:cNvSpPr>
            <a:spLocks noChangeArrowheads="1"/>
          </p:cNvSpPr>
          <p:nvPr/>
        </p:nvSpPr>
        <p:spPr bwMode="auto">
          <a:xfrm>
            <a:off x="334963" y="1665288"/>
            <a:ext cx="8137525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/>
              <a:t>同時投擲</a:t>
            </a:r>
            <a:r>
              <a:rPr lang="en-US" altLang="zh-TW" sz="4800"/>
              <a:t>4</a:t>
            </a:r>
            <a:r>
              <a:rPr lang="zh-TW" altLang="en-US" sz="4800"/>
              <a:t>個公正硬幣 </a:t>
            </a:r>
            <a:r>
              <a:rPr lang="en-US" altLang="zh-TW" sz="4800"/>
              <a:t>1</a:t>
            </a:r>
            <a:r>
              <a:rPr lang="zh-TW" altLang="en-US" sz="4800"/>
              <a:t> 次</a:t>
            </a:r>
            <a:r>
              <a:rPr lang="en-US" altLang="zh-TW" sz="4800"/>
              <a:t>,</a:t>
            </a:r>
            <a:r>
              <a:rPr lang="zh-TW" altLang="en-US" sz="4800"/>
              <a:t>若每出現</a:t>
            </a:r>
            <a:r>
              <a:rPr lang="en-US" altLang="zh-TW" sz="4800"/>
              <a:t>1</a:t>
            </a:r>
            <a:r>
              <a:rPr lang="zh-TW" altLang="en-US" sz="4800"/>
              <a:t>個正面可得</a:t>
            </a:r>
            <a:r>
              <a:rPr lang="en-US" altLang="zh-TW" sz="4800"/>
              <a:t>100</a:t>
            </a:r>
            <a:r>
              <a:rPr lang="zh-TW" altLang="en-US" sz="4800"/>
              <a:t>元</a:t>
            </a:r>
            <a:r>
              <a:rPr lang="en-US" altLang="zh-TW" sz="4800"/>
              <a:t>﹐</a:t>
            </a:r>
            <a:r>
              <a:rPr lang="zh-TW" altLang="en-US" sz="4800"/>
              <a:t>試以前頁範例的步驟</a:t>
            </a:r>
            <a:r>
              <a:rPr lang="en-US" altLang="zh-TW" sz="4800"/>
              <a:t>1,</a:t>
            </a:r>
            <a:r>
              <a:rPr lang="zh-TW" altLang="en-US" sz="4800"/>
              <a:t>步驟</a:t>
            </a:r>
            <a:r>
              <a:rPr lang="en-US" altLang="zh-TW" sz="4800"/>
              <a:t>2,</a:t>
            </a:r>
            <a:r>
              <a:rPr lang="zh-TW" altLang="en-US" sz="4800"/>
              <a:t>步驟</a:t>
            </a:r>
            <a:r>
              <a:rPr lang="en-US" altLang="zh-TW" sz="4800"/>
              <a:t>3</a:t>
            </a:r>
            <a:r>
              <a:rPr lang="zh-TW" altLang="en-US" sz="4800"/>
              <a:t>完成數學期望值</a:t>
            </a:r>
            <a:r>
              <a:rPr lang="en-US" altLang="zh-TW" sz="4800"/>
              <a:t>.</a:t>
            </a:r>
            <a:endParaRPr lang="zh-TW" altLang="en-US" sz="4800"/>
          </a:p>
        </p:txBody>
      </p:sp>
      <p:pic>
        <p:nvPicPr>
          <p:cNvPr id="6554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841375"/>
            <a:ext cx="6048375" cy="487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矩形 2"/>
          <p:cNvSpPr>
            <a:spLocks noChangeArrowheads="1"/>
          </p:cNvSpPr>
          <p:nvPr/>
        </p:nvSpPr>
        <p:spPr bwMode="auto">
          <a:xfrm>
            <a:off x="466725" y="6718300"/>
            <a:ext cx="22939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bag=[100</a:t>
            </a:r>
            <a:r>
              <a:rPr lang="zh-TW" altLang="en-US" sz="2800"/>
              <a:t> </a:t>
            </a:r>
            <a:r>
              <a:rPr lang="en-US" altLang="zh-TW" sz="2800"/>
              <a:t>,</a:t>
            </a:r>
            <a:r>
              <a:rPr lang="zh-TW" altLang="en-US" sz="2800"/>
              <a:t> </a:t>
            </a:r>
            <a:r>
              <a:rPr lang="en-US" altLang="zh-TW" sz="2800"/>
              <a:t>0]</a:t>
            </a:r>
            <a:endParaRPr lang="zh-TW" altLang="en-US" sz="2800"/>
          </a:p>
        </p:txBody>
      </p:sp>
      <p:sp>
        <p:nvSpPr>
          <p:cNvPr id="65543" name="矩形 3"/>
          <p:cNvSpPr>
            <a:spLocks noChangeArrowheads="1"/>
          </p:cNvSpPr>
          <p:nvPr/>
        </p:nvSpPr>
        <p:spPr bwMode="auto">
          <a:xfrm>
            <a:off x="466725" y="7659688"/>
            <a:ext cx="14230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/>
              <a:t>a=random.choice(bag)+random.choice(bag)+random.choice(bag)+random.choice(bag)</a:t>
            </a:r>
            <a:endParaRPr lang="zh-TW" altLang="en-US" sz="2800"/>
          </a:p>
        </p:txBody>
      </p:sp>
      <p:sp>
        <p:nvSpPr>
          <p:cNvPr id="65544" name="內容版面配置區 2"/>
          <p:cNvSpPr txBox="1">
            <a:spLocks/>
          </p:cNvSpPr>
          <p:nvPr/>
        </p:nvSpPr>
        <p:spPr bwMode="auto">
          <a:xfrm>
            <a:off x="330200" y="5227638"/>
            <a:ext cx="2519363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sp>
        <p:nvSpPr>
          <p:cNvPr id="12" name="向左箭號 11"/>
          <p:cNvSpPr/>
          <p:nvPr/>
        </p:nvSpPr>
        <p:spPr>
          <a:xfrm rot="16200000">
            <a:off x="1943894" y="5358606"/>
            <a:ext cx="1301750" cy="122713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6960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584176" y="1332209"/>
            <a:ext cx="12385375" cy="7560841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655638" y="156443"/>
            <a:ext cx="125349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6600" b="1" dirty="0" smtClean="0"/>
              <a:t>#</a:t>
            </a:r>
            <a:r>
              <a:rPr lang="zh-TW" altLang="en-US" sz="16600" b="1" dirty="0" smtClean="0"/>
              <a:t> 首數</a:t>
            </a:r>
            <a:r>
              <a:rPr lang="zh-TW" altLang="en-US" sz="16600" b="1" dirty="0" smtClean="0">
                <a:solidFill>
                  <a:srgbClr val="00B0F0"/>
                </a:solidFill>
              </a:rPr>
              <a:t> </a:t>
            </a:r>
            <a:r>
              <a:rPr lang="en-US" altLang="zh-TW" sz="16600" b="1" dirty="0" smtClean="0"/>
              <a:t>,</a:t>
            </a:r>
            <a:r>
              <a:rPr lang="zh-TW" altLang="en-US" sz="16600" b="1" dirty="0" smtClean="0"/>
              <a:t> 尾數 </a:t>
            </a:r>
            <a:r>
              <a:rPr lang="en-US" altLang="zh-TW" sz="16600" b="1" dirty="0" smtClean="0"/>
              <a:t>, </a:t>
            </a:r>
            <a:r>
              <a:rPr lang="zh-TW" altLang="en-US" sz="16600" b="1" dirty="0" smtClean="0"/>
              <a:t>首位數字 </a:t>
            </a:r>
            <a:endParaRPr lang="zh-TW" altLang="en-US" sz="16600" b="1" dirty="0">
              <a:solidFill>
                <a:srgbClr val="00B0F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4915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7E25C13-54BB-42F5-A841-B2344B2775C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8" y="1404218"/>
            <a:ext cx="12169898" cy="74131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20480" y="3996506"/>
            <a:ext cx="2087563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20480" y="5031323"/>
            <a:ext cx="2087563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864730" y="5573996"/>
            <a:ext cx="2087563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864730" y="6154517"/>
            <a:ext cx="3255950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147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656185" y="1404218"/>
            <a:ext cx="10801200" cy="53285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66562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525588"/>
            <a:ext cx="10483850" cy="506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49FC599-3022-4345-B75E-7FABBA4211FE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119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016000" y="954088"/>
            <a:ext cx="136810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TW" sz="7200" b="1"/>
              <a:t>#</a:t>
            </a:r>
            <a:r>
              <a:rPr lang="zh-TW" altLang="en-US" sz="7200" b="1"/>
              <a:t> </a:t>
            </a:r>
            <a:r>
              <a:rPr lang="en-US" altLang="zh-TW" sz="7200"/>
              <a:t>Benford‘s Law</a:t>
            </a:r>
            <a:r>
              <a:rPr lang="zh-TW" altLang="en-US" sz="7200"/>
              <a:t> 班佛定律</a:t>
            </a:r>
            <a:endParaRPr lang="zh-TW" altLang="en-US" sz="7200" b="1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en-US" sz="72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656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8" y="4500562"/>
            <a:ext cx="5594350" cy="39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04256" y="3552031"/>
            <a:ext cx="4896544" cy="444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0595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400" y="4687118"/>
            <a:ext cx="2088332" cy="208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28663" y="1666875"/>
            <a:ext cx="14257337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4700" b="1" dirty="0" smtClean="0">
                <a:solidFill>
                  <a:srgbClr val="00B0F0"/>
                </a:solidFill>
              </a:rPr>
              <a:t> 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設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a=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存款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 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r =</a:t>
            </a:r>
            <a:r>
              <a:rPr lang="zh-TW" altLang="en-US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年利率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 </a:t>
            </a:r>
            <a:b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</a:b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N</a:t>
            </a:r>
            <a:r>
              <a:rPr lang="zh-TW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天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zh-TW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後的存款＝</a:t>
            </a:r>
            <a:r>
              <a:rPr lang="zh-TW" altLang="en-US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a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 *</a:t>
            </a:r>
            <a:r>
              <a:rPr lang="zh-TW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（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1+r/365</a:t>
            </a:r>
            <a:r>
              <a:rPr lang="zh-TW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）</a:t>
            </a:r>
            <a:r>
              <a:rPr lang="en-US" altLang="zh-TW" sz="6000" b="1" kern="0" dirty="0" smtClean="0">
                <a:solidFill>
                  <a:srgbClr val="FF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** N</a:t>
            </a:r>
            <a:r>
              <a:rPr lang="zh-TW" altLang="en-US" sz="6000" b="1" dirty="0" smtClean="0">
                <a:solidFill>
                  <a:srgbClr val="FF0000"/>
                </a:solidFill>
              </a:rPr>
              <a:t> </a:t>
            </a:r>
            <a:endParaRPr lang="en-US" altLang="zh-TW" sz="6000" b="1" dirty="0" smtClean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zh-TW" altLang="en-US" sz="4700" b="1" dirty="0" smtClean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zh-TW" altLang="en-US" sz="8600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sz="2400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b="1" u="sng" dirty="0" smtClean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881063" y="3656013"/>
            <a:ext cx="7561262" cy="549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dirty="0" smtClean="0"/>
              <a:t>試寫程式</a:t>
            </a:r>
            <a:r>
              <a:rPr lang="en-US" altLang="zh-TW" sz="6000" b="1" dirty="0" smtClean="0"/>
              <a:t>~</a:t>
            </a:r>
            <a:br>
              <a:rPr lang="en-US" altLang="zh-TW" sz="6000" b="1" dirty="0" smtClean="0"/>
            </a:b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a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=1000000 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r=0.02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N=3650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存款為何？</a:t>
            </a:r>
            <a:endParaRPr lang="zh-TW" altLang="en-US" sz="86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sp>
        <p:nvSpPr>
          <p:cNvPr id="31749" name="內容版面配置區 2"/>
          <p:cNvSpPr txBox="1">
            <a:spLocks/>
          </p:cNvSpPr>
          <p:nvPr/>
        </p:nvSpPr>
        <p:spPr bwMode="auto">
          <a:xfrm>
            <a:off x="706438" y="319088"/>
            <a:ext cx="13408025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銀行存款複利按日計算方式</a:t>
            </a:r>
            <a:r>
              <a:rPr lang="en-US" altLang="zh-TW" sz="6000" b="1"/>
              <a:t/>
            </a:r>
            <a:br>
              <a:rPr lang="en-US" altLang="zh-TW" sz="6000" b="1"/>
            </a:br>
            <a:endParaRPr lang="en-US" altLang="zh-TW" u="sng"/>
          </a:p>
        </p:txBody>
      </p:sp>
      <p:sp>
        <p:nvSpPr>
          <p:cNvPr id="3175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DD0F854-6AEF-43D9-9A1A-AAB8D4B47B4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1751" name="群組 8"/>
          <p:cNvGrpSpPr>
            <a:grpSpLocks/>
          </p:cNvGrpSpPr>
          <p:nvPr/>
        </p:nvGrpSpPr>
        <p:grpSpPr bwMode="auto">
          <a:xfrm>
            <a:off x="6945313" y="7575550"/>
            <a:ext cx="7377112" cy="1208088"/>
            <a:chOff x="8761413" y="7424738"/>
            <a:chExt cx="7377112" cy="1208087"/>
          </a:xfrm>
        </p:grpSpPr>
        <p:sp>
          <p:nvSpPr>
            <p:cNvPr id="31752" name="內容版面配置區 2"/>
            <p:cNvSpPr txBox="1">
              <a:spLocks/>
            </p:cNvSpPr>
            <p:nvPr/>
          </p:nvSpPr>
          <p:spPr bwMode="auto">
            <a:xfrm>
              <a:off x="11530013" y="7458075"/>
              <a:ext cx="4608512" cy="117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lang="zh-TW" altLang="en-US" sz="4400" b="1">
                  <a:solidFill>
                    <a:srgbClr val="002060"/>
                  </a:solidFill>
                </a:rPr>
                <a:t>如何只輸出整數</a:t>
              </a:r>
              <a:r>
                <a:rPr lang="en-US" altLang="zh-TW" sz="4400" b="1">
                  <a:solidFill>
                    <a:srgbClr val="002060"/>
                  </a:solidFill>
                </a:rPr>
                <a:t>~</a:t>
              </a:r>
              <a:endParaRPr lang="zh-TW" altLang="en-US" sz="4400" b="1">
                <a:solidFill>
                  <a:srgbClr val="002060"/>
                </a:solidFill>
              </a:endParaRPr>
            </a:p>
            <a:p>
              <a:pPr>
                <a:buFont typeface="Wingdings 2" panose="05020102010507070707" pitchFamily="18" charset="2"/>
                <a:buNone/>
              </a:pPr>
              <a:endParaRPr lang="zh-TW" altLang="en-US" sz="8600"/>
            </a:p>
            <a:p>
              <a:pPr>
                <a:buFont typeface="Wingdings 2" panose="05020102010507070707" pitchFamily="18" charset="2"/>
                <a:buNone/>
              </a:pPr>
              <a:endParaRPr lang="en-US" altLang="zh-TW"/>
            </a:p>
            <a:p>
              <a:pPr eaLnBrk="1" hangingPunct="1">
                <a:buFont typeface="Wingdings 2" panose="05020102010507070707" pitchFamily="18" charset="2"/>
                <a:buNone/>
              </a:pPr>
              <a:endParaRPr lang="en-US" altLang="zh-TW" u="sng"/>
            </a:p>
          </p:txBody>
        </p:sp>
        <p:sp>
          <p:nvSpPr>
            <p:cNvPr id="11" name="向左箭號 10"/>
            <p:cNvSpPr/>
            <p:nvPr/>
          </p:nvSpPr>
          <p:spPr>
            <a:xfrm>
              <a:off x="8761413" y="7424738"/>
              <a:ext cx="2790825" cy="757237"/>
            </a:xfrm>
            <a:prstGeom prst="lef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888" y="2163763"/>
            <a:ext cx="2728912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D27E25B-0460-4824-99F4-47346D5BD4C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8612" name="矩形 2"/>
          <p:cNvSpPr>
            <a:spLocks noChangeArrowheads="1"/>
          </p:cNvSpPr>
          <p:nvPr/>
        </p:nvSpPr>
        <p:spPr bwMode="auto">
          <a:xfrm>
            <a:off x="1571625" y="5076825"/>
            <a:ext cx="130429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000"/>
              <a:t>2002</a:t>
            </a:r>
            <a:r>
              <a:rPr lang="zh-TW" altLang="en-US" sz="4000"/>
              <a:t>年，在美國</a:t>
            </a:r>
            <a:r>
              <a:rPr lang="en-US" altLang="zh-TW" sz="4000"/>
              <a:t>Znetix/HMC</a:t>
            </a:r>
            <a:r>
              <a:rPr lang="zh-TW" altLang="en-US" sz="4000"/>
              <a:t>上市詐騙案中，有七萬多筆支票跟匯款交易要查，人工全部看完交易是不太實際的事情。這時，鑑識會計專家就用了班佛定律，找出疑似虛假或重複的交易（即那些首位數字比例明顯高於班佛定律的交易），加速了整個調查的過程。</a:t>
            </a:r>
          </a:p>
        </p:txBody>
      </p:sp>
      <p:sp>
        <p:nvSpPr>
          <p:cNvPr id="68613" name="矩形 3"/>
          <p:cNvSpPr>
            <a:spLocks noChangeArrowheads="1"/>
          </p:cNvSpPr>
          <p:nvPr/>
        </p:nvSpPr>
        <p:spPr bwMode="auto">
          <a:xfrm>
            <a:off x="944563" y="303213"/>
            <a:ext cx="123682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0"/>
              <a:t>#</a:t>
            </a:r>
            <a:r>
              <a:rPr lang="zh-TW" altLang="en-US" sz="6000"/>
              <a:t> 如何利用「班佛定律」偵破詐欺？</a:t>
            </a:r>
          </a:p>
        </p:txBody>
      </p:sp>
      <p:sp>
        <p:nvSpPr>
          <p:cNvPr id="2" name="矩形圖說文字 1"/>
          <p:cNvSpPr/>
          <p:nvPr/>
        </p:nvSpPr>
        <p:spPr>
          <a:xfrm>
            <a:off x="1736725" y="1685925"/>
            <a:ext cx="7488238" cy="3024188"/>
          </a:xfrm>
          <a:prstGeom prst="wedgeRectCallout">
            <a:avLst>
              <a:gd name="adj1" fmla="val 59383"/>
              <a:gd name="adj2" fmla="val 1848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68615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835150"/>
            <a:ext cx="6391275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957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23839" y="971551"/>
            <a:ext cx="9433346" cy="78494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065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CC65C3E6-5F04-4EF7-B183-3B1571350AA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23839" y="92156"/>
            <a:ext cx="1130458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7200" dirty="0"/>
              <a:t>#</a:t>
            </a:r>
            <a:r>
              <a:rPr lang="zh-TW" altLang="en-US" sz="7200" dirty="0"/>
              <a:t> </a:t>
            </a:r>
            <a:r>
              <a:rPr lang="zh-TW" altLang="en-US" sz="4400" b="1" dirty="0"/>
              <a:t>將 </a:t>
            </a:r>
            <a:r>
              <a:rPr lang="zh-TW" altLang="en-US" sz="6000" b="1" dirty="0">
                <a:solidFill>
                  <a:srgbClr val="FF0000"/>
                </a:solidFill>
              </a:rPr>
              <a:t>首位數比例 </a:t>
            </a:r>
            <a:r>
              <a:rPr lang="zh-TW" altLang="en-US" sz="4400" b="1" dirty="0"/>
              <a:t>與 </a:t>
            </a:r>
            <a:r>
              <a:rPr lang="zh-TW" altLang="en-US" sz="6000" b="1" dirty="0">
                <a:solidFill>
                  <a:srgbClr val="FF0000"/>
                </a:solidFill>
              </a:rPr>
              <a:t>班佛定律 </a:t>
            </a:r>
            <a:r>
              <a:rPr lang="zh-TW" altLang="en-US" sz="4400" b="1" dirty="0"/>
              <a:t>做對比</a:t>
            </a:r>
            <a:endParaRPr lang="zh-TW" altLang="en-US" sz="4400" b="1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0661" name="矩形 4"/>
          <p:cNvSpPr>
            <a:spLocks noChangeArrowheads="1"/>
          </p:cNvSpPr>
          <p:nvPr/>
        </p:nvSpPr>
        <p:spPr bwMode="auto">
          <a:xfrm>
            <a:off x="11042547" y="3230097"/>
            <a:ext cx="496887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dirty="0"/>
              <a:t>要驗證的資料須大於</a:t>
            </a:r>
            <a:r>
              <a:rPr lang="en-US" altLang="zh-TW" sz="4800" dirty="0"/>
              <a:t>0,</a:t>
            </a:r>
            <a:r>
              <a:rPr lang="zh-TW" altLang="en-US" sz="4800" dirty="0"/>
              <a:t>且放在</a:t>
            </a:r>
            <a:r>
              <a:rPr lang="en-US" altLang="zh-TW" sz="4800" dirty="0"/>
              <a:t>data=[</a:t>
            </a:r>
            <a:r>
              <a:rPr lang="zh-TW" altLang="en-US" sz="4800" dirty="0"/>
              <a:t>   </a:t>
            </a:r>
            <a:r>
              <a:rPr lang="en-US" altLang="zh-TW" sz="4800" dirty="0"/>
              <a:t>]</a:t>
            </a:r>
            <a:r>
              <a:rPr lang="zh-TW" altLang="en-US" sz="4800" dirty="0"/>
              <a:t> 的</a:t>
            </a:r>
            <a:r>
              <a:rPr lang="en-US" altLang="zh-TW" sz="4800" dirty="0"/>
              <a:t/>
            </a:r>
            <a:br>
              <a:rPr lang="en-US" altLang="zh-TW" sz="4800" dirty="0"/>
            </a:br>
            <a:r>
              <a:rPr lang="zh-TW" altLang="en-US" sz="4800" dirty="0"/>
              <a:t>括號內</a:t>
            </a:r>
            <a:r>
              <a:rPr lang="en-US" altLang="zh-TW" sz="4800" dirty="0"/>
              <a:t>,</a:t>
            </a:r>
            <a:r>
              <a:rPr lang="zh-TW" altLang="en-US" sz="4800" dirty="0"/>
              <a:t>才能被執行</a:t>
            </a:r>
            <a:r>
              <a:rPr lang="en-US" altLang="zh-TW" sz="4800" dirty="0"/>
              <a:t>~</a:t>
            </a:r>
            <a:endParaRPr lang="zh-TW" altLang="en-US" sz="4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4" y="1116013"/>
            <a:ext cx="9289032" cy="7561013"/>
          </a:xfrm>
          <a:prstGeom prst="rect">
            <a:avLst/>
          </a:prstGeom>
        </p:spPr>
      </p:pic>
      <p:pic>
        <p:nvPicPr>
          <p:cNvPr id="70662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05" y="3693484"/>
            <a:ext cx="2736304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222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584176" y="1116013"/>
            <a:ext cx="11665295" cy="77770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270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B878543-62DC-4AD9-BABF-DD2A84C6851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2400" y="323850"/>
            <a:ext cx="1130458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7200"/>
              <a:t>#</a:t>
            </a:r>
            <a:r>
              <a:rPr lang="zh-TW" altLang="en-US" sz="7200"/>
              <a:t> </a:t>
            </a:r>
            <a:r>
              <a:rPr lang="zh-TW" altLang="en-US" sz="4400" b="1"/>
              <a:t>將 </a:t>
            </a:r>
            <a:r>
              <a:rPr lang="zh-TW" altLang="en-US" sz="6000" b="1">
                <a:solidFill>
                  <a:srgbClr val="FF0000"/>
                </a:solidFill>
              </a:rPr>
              <a:t>首位數比例 </a:t>
            </a:r>
            <a:r>
              <a:rPr lang="zh-TW" altLang="en-US" sz="4400" b="1"/>
              <a:t>與 </a:t>
            </a:r>
            <a:r>
              <a:rPr lang="zh-TW" altLang="en-US" sz="6000" b="1">
                <a:solidFill>
                  <a:srgbClr val="FF0000"/>
                </a:solidFill>
              </a:rPr>
              <a:t>班佛定律 </a:t>
            </a:r>
            <a:r>
              <a:rPr lang="zh-TW" altLang="en-US" sz="4400" b="1"/>
              <a:t>做對比</a:t>
            </a:r>
            <a:endParaRPr lang="zh-TW" altLang="en-US" sz="44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38" y="1188194"/>
            <a:ext cx="11459866" cy="7704856"/>
          </a:xfrm>
          <a:prstGeom prst="rect">
            <a:avLst/>
          </a:prstGeom>
        </p:spPr>
      </p:pic>
      <p:sp>
        <p:nvSpPr>
          <p:cNvPr id="72709" name="矩形 7"/>
          <p:cNvSpPr>
            <a:spLocks noChangeArrowheads="1"/>
          </p:cNvSpPr>
          <p:nvPr/>
        </p:nvSpPr>
        <p:spPr bwMode="auto">
          <a:xfrm>
            <a:off x="9357110" y="2916386"/>
            <a:ext cx="558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4000" b="1" dirty="0"/>
              <a:t>(</a:t>
            </a:r>
            <a:r>
              <a:rPr lang="zh-TW" altLang="en-US" sz="4000" b="1" dirty="0"/>
              <a:t>本頁程式碼 續接上頁</a:t>
            </a:r>
            <a:r>
              <a:rPr lang="en-US" altLang="zh-TW" sz="4000" b="1" dirty="0"/>
              <a:t>)~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060288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C8CCDD70-0204-4CCD-BA27-61CD52E1403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016000" y="954088"/>
            <a:ext cx="136810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lang="en-US" altLang="zh-TW" sz="7200" b="1"/>
              <a:t>#</a:t>
            </a:r>
            <a:r>
              <a:rPr lang="zh-TW" altLang="en-US" sz="7200" b="1"/>
              <a:t> </a:t>
            </a:r>
            <a:r>
              <a:rPr lang="zh-TW" altLang="en-US" sz="7200"/>
              <a:t>班佛定律之應用實例</a:t>
            </a:r>
            <a:endParaRPr lang="zh-TW" altLang="en-US" sz="7200" b="1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en-US" sz="72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7475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124075"/>
            <a:ext cx="637540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矩形 2"/>
          <p:cNvSpPr>
            <a:spLocks noChangeArrowheads="1"/>
          </p:cNvSpPr>
          <p:nvPr/>
        </p:nvSpPr>
        <p:spPr bwMode="auto">
          <a:xfrm>
            <a:off x="649288" y="7367588"/>
            <a:ext cx="70437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3200"/>
              <a:t>105/08/16 </a:t>
            </a:r>
            <a:r>
              <a:rPr lang="zh-TW" altLang="en-US" sz="3200"/>
              <a:t>臺北捷運各站出站人數統計</a:t>
            </a:r>
          </a:p>
        </p:txBody>
      </p:sp>
      <p:pic>
        <p:nvPicPr>
          <p:cNvPr id="74758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2114550"/>
            <a:ext cx="6354763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9" name="矩形 4"/>
          <p:cNvSpPr>
            <a:spLocks noChangeArrowheads="1"/>
          </p:cNvSpPr>
          <p:nvPr/>
        </p:nvSpPr>
        <p:spPr bwMode="auto">
          <a:xfrm>
            <a:off x="10017125" y="7367588"/>
            <a:ext cx="4605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200"/>
              <a:t>費式數列前 </a:t>
            </a:r>
            <a:r>
              <a:rPr lang="en-US" altLang="zh-TW" sz="3200"/>
              <a:t>1200</a:t>
            </a:r>
            <a:r>
              <a:rPr lang="zh-TW" altLang="en-US" sz="3200"/>
              <a:t> 項數字</a:t>
            </a:r>
          </a:p>
        </p:txBody>
      </p:sp>
    </p:spTree>
    <p:extLst>
      <p:ext uri="{BB962C8B-B14F-4D97-AF65-F5344CB8AC3E}">
        <p14:creationId xmlns:p14="http://schemas.microsoft.com/office/powerpoint/2010/main" val="887610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656184" y="1404218"/>
            <a:ext cx="6624091" cy="720003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7680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413" y="4902200"/>
            <a:ext cx="2827337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39738" y="290513"/>
            <a:ext cx="116363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3100" b="1" dirty="0" smtClean="0"/>
              <a:t>#</a:t>
            </a:r>
            <a:r>
              <a:rPr lang="zh-TW" altLang="en-US" sz="13100" b="1" dirty="0" smtClean="0"/>
              <a:t> 費氏數列 </a:t>
            </a:r>
            <a:endParaRPr lang="zh-TW" altLang="en-US" sz="8000" b="1" dirty="0">
              <a:solidFill>
                <a:srgbClr val="FF0000"/>
              </a:solidFill>
            </a:endParaRPr>
          </a:p>
        </p:txBody>
      </p:sp>
      <p:sp>
        <p:nvSpPr>
          <p:cNvPr id="7680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BDA5FFE-BC35-4F0D-B486-A4F5CC9DD7C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6805" name="內容版面配置區 2"/>
          <p:cNvSpPr txBox="1">
            <a:spLocks/>
          </p:cNvSpPr>
          <p:nvPr/>
        </p:nvSpPr>
        <p:spPr bwMode="auto">
          <a:xfrm>
            <a:off x="8937625" y="7956550"/>
            <a:ext cx="72771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FF0000"/>
                </a:solidFill>
              </a:rPr>
              <a:t>指令 </a:t>
            </a:r>
            <a:r>
              <a:rPr lang="en-US" altLang="zh-TW" sz="4400" b="1">
                <a:solidFill>
                  <a:srgbClr val="00B0F0"/>
                </a:solidFill>
              </a:rPr>
              <a:t>sum(Ans)</a:t>
            </a:r>
            <a:r>
              <a:rPr lang="en-US" altLang="zh-TW" sz="4400" b="1">
                <a:solidFill>
                  <a:srgbClr val="FF0000"/>
                </a:solidFill>
              </a:rPr>
              <a:t> </a:t>
            </a:r>
            <a:r>
              <a:rPr lang="zh-TW" altLang="en-US" sz="4400" b="1">
                <a:solidFill>
                  <a:srgbClr val="FF0000"/>
                </a:solidFill>
              </a:rPr>
              <a:t>的用意為何</a:t>
            </a:r>
            <a:r>
              <a:rPr lang="en-US" altLang="zh-TW" sz="4400" b="1">
                <a:solidFill>
                  <a:srgbClr val="FF0000"/>
                </a:solidFill>
              </a:rPr>
              <a:t>?</a:t>
            </a:r>
            <a:endParaRPr lang="zh-TW" altLang="en-US" sz="4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6" name="向左箭號 15"/>
          <p:cNvSpPr/>
          <p:nvPr/>
        </p:nvSpPr>
        <p:spPr>
          <a:xfrm>
            <a:off x="7280275" y="7832725"/>
            <a:ext cx="1630363" cy="7715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7680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92" y="1526211"/>
            <a:ext cx="6398096" cy="700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8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888" y="1747838"/>
            <a:ext cx="5318125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圖說文字 7"/>
          <p:cNvSpPr/>
          <p:nvPr/>
        </p:nvSpPr>
        <p:spPr>
          <a:xfrm>
            <a:off x="8937625" y="1538288"/>
            <a:ext cx="6048375" cy="3233737"/>
          </a:xfrm>
          <a:prstGeom prst="wedgeRectCallout">
            <a:avLst>
              <a:gd name="adj1" fmla="val 18362"/>
              <a:gd name="adj2" fmla="val 7321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104456" y="2878940"/>
            <a:ext cx="2880320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4442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內容版面配置區 2"/>
          <p:cNvSpPr txBox="1">
            <a:spLocks/>
          </p:cNvSpPr>
          <p:nvPr/>
        </p:nvSpPr>
        <p:spPr bwMode="auto">
          <a:xfrm>
            <a:off x="296863" y="252413"/>
            <a:ext cx="14001750" cy="837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00B0F0"/>
                </a:solidFill>
              </a:rPr>
              <a:t>#</a:t>
            </a:r>
            <a:r>
              <a:rPr lang="zh-TW" altLang="en-US" sz="6000" b="1">
                <a:solidFill>
                  <a:srgbClr val="00B0F0"/>
                </a:solidFill>
              </a:rPr>
              <a:t> 試寫程式</a:t>
            </a:r>
            <a:r>
              <a:rPr lang="en-US" altLang="zh-TW" sz="6000" b="1">
                <a:solidFill>
                  <a:srgbClr val="00B0F0"/>
                </a:solidFill>
              </a:rPr>
              <a:t>~</a:t>
            </a:r>
            <a:r>
              <a:rPr lang="zh-TW" altLang="en-US" sz="6000" b="1">
                <a:solidFill>
                  <a:srgbClr val="00B0F0"/>
                </a:solidFill>
              </a:rPr>
              <a:t>完成</a:t>
            </a:r>
            <a:r>
              <a:rPr lang="zh-TW" altLang="en-US" sz="8000" b="1">
                <a:solidFill>
                  <a:srgbClr val="00B0F0"/>
                </a:solidFill>
              </a:rPr>
              <a:t>等差數列與級數</a:t>
            </a:r>
            <a:r>
              <a:rPr lang="zh-TW" altLang="en-US" sz="9600" b="1">
                <a:solidFill>
                  <a:srgbClr val="00B0F0"/>
                </a:solidFill>
              </a:rPr>
              <a:t> </a:t>
            </a:r>
            <a:endParaRPr lang="en-US" altLang="zh-TW" sz="6000" b="1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zh-TW" altLang="en-US" sz="6000" b="1">
                <a:solidFill>
                  <a:srgbClr val="00B0F0"/>
                </a:solidFill>
              </a:rPr>
              <a:t>    輸出的結果要有</a:t>
            </a:r>
            <a:r>
              <a:rPr lang="en-US" altLang="zh-TW" sz="6000" b="1">
                <a:solidFill>
                  <a:srgbClr val="00B0F0"/>
                </a:solidFill>
              </a:rPr>
              <a:t>~</a:t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zh-TW" altLang="en-US" sz="6000" b="1">
                <a:solidFill>
                  <a:srgbClr val="00B0F0"/>
                </a:solidFill>
              </a:rPr>
              <a:t>    </a:t>
            </a:r>
            <a:r>
              <a:rPr lang="en-US" altLang="zh-TW" sz="6000" b="1">
                <a:solidFill>
                  <a:srgbClr val="FF0000"/>
                </a:solidFill>
              </a:rPr>
              <a:t>(1)</a:t>
            </a:r>
            <a:r>
              <a:rPr lang="zh-TW" altLang="en-US" sz="6000" b="1">
                <a:solidFill>
                  <a:srgbClr val="FF0000"/>
                </a:solidFill>
              </a:rPr>
              <a:t>列出第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r>
              <a:rPr lang="zh-TW" altLang="en-US" sz="6000" b="1">
                <a:solidFill>
                  <a:srgbClr val="FF0000"/>
                </a:solidFill>
              </a:rPr>
              <a:t>    </a:t>
            </a:r>
            <a:r>
              <a:rPr lang="en-US" altLang="zh-TW" sz="6000" b="1">
                <a:solidFill>
                  <a:srgbClr val="FF0000"/>
                </a:solidFill>
              </a:rPr>
              <a:t>(2)</a:t>
            </a:r>
            <a:r>
              <a:rPr lang="zh-TW" altLang="en-US" sz="6000" b="1">
                <a:solidFill>
                  <a:srgbClr val="FF0000"/>
                </a:solidFill>
              </a:rPr>
              <a:t>列出前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r>
              <a:rPr lang="zh-TW" altLang="en-US" sz="6000" b="1">
                <a:solidFill>
                  <a:srgbClr val="FF0000"/>
                </a:solidFill>
              </a:rPr>
              <a:t>    </a:t>
            </a:r>
            <a:r>
              <a:rPr lang="en-US" altLang="zh-TW" sz="6000" b="1">
                <a:solidFill>
                  <a:srgbClr val="FF0000"/>
                </a:solidFill>
              </a:rPr>
              <a:t>(3)</a:t>
            </a:r>
            <a:r>
              <a:rPr lang="zh-TW" altLang="en-US" sz="6000" b="1">
                <a:solidFill>
                  <a:srgbClr val="FF0000"/>
                </a:solidFill>
              </a:rPr>
              <a:t>列出前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項的和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7782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1FC7C31-7CD8-4AC7-B504-38683C3CD7E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7828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463" y="6440488"/>
            <a:ext cx="584358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左箭號 7"/>
          <p:cNvSpPr/>
          <p:nvPr/>
        </p:nvSpPr>
        <p:spPr>
          <a:xfrm rot="16200000">
            <a:off x="11851482" y="4949031"/>
            <a:ext cx="1301750" cy="12271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7830" name="內容版面配置區 2"/>
          <p:cNvSpPr txBox="1">
            <a:spLocks/>
          </p:cNvSpPr>
          <p:nvPr/>
        </p:nvSpPr>
        <p:spPr bwMode="auto">
          <a:xfrm>
            <a:off x="10102850" y="4999038"/>
            <a:ext cx="2519363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77831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620838"/>
            <a:ext cx="3933825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9997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內容版面配置區 2"/>
          <p:cNvSpPr txBox="1">
            <a:spLocks/>
          </p:cNvSpPr>
          <p:nvPr/>
        </p:nvSpPr>
        <p:spPr bwMode="auto">
          <a:xfrm>
            <a:off x="296863" y="179388"/>
            <a:ext cx="14001750" cy="837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00B0F0"/>
                </a:solidFill>
              </a:rPr>
              <a:t>#</a:t>
            </a:r>
            <a:r>
              <a:rPr lang="zh-TW" altLang="en-US" sz="6000" b="1">
                <a:solidFill>
                  <a:srgbClr val="00B0F0"/>
                </a:solidFill>
              </a:rPr>
              <a:t>試寫程式</a:t>
            </a:r>
            <a:r>
              <a:rPr lang="en-US" altLang="zh-TW" sz="6000" b="1">
                <a:solidFill>
                  <a:srgbClr val="00B0F0"/>
                </a:solidFill>
              </a:rPr>
              <a:t>~</a:t>
            </a:r>
            <a:r>
              <a:rPr lang="zh-TW" altLang="en-US" sz="6000" b="1">
                <a:solidFill>
                  <a:srgbClr val="00B0F0"/>
                </a:solidFill>
              </a:rPr>
              <a:t>完成</a:t>
            </a:r>
            <a:r>
              <a:rPr lang="zh-TW" altLang="en-US" sz="8000" b="1">
                <a:solidFill>
                  <a:srgbClr val="00B0F0"/>
                </a:solidFill>
              </a:rPr>
              <a:t>等比數列與級數</a:t>
            </a:r>
            <a:r>
              <a:rPr lang="zh-TW" altLang="en-US" sz="9600" b="1">
                <a:solidFill>
                  <a:srgbClr val="00B0F0"/>
                </a:solidFill>
              </a:rPr>
              <a:t> </a:t>
            </a:r>
            <a:endParaRPr lang="en-US" altLang="zh-TW" sz="6000" b="1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en-US" altLang="zh-TW" sz="6000" b="1">
                <a:solidFill>
                  <a:srgbClr val="00B0F0"/>
                </a:solidFill>
              </a:rPr>
              <a:t/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zh-TW" altLang="en-US" sz="6000" b="1">
                <a:solidFill>
                  <a:srgbClr val="00B0F0"/>
                </a:solidFill>
              </a:rPr>
              <a:t>   輸出的結果要有</a:t>
            </a:r>
            <a:r>
              <a:rPr lang="en-US" altLang="zh-TW" sz="6000" b="1">
                <a:solidFill>
                  <a:srgbClr val="00B0F0"/>
                </a:solidFill>
              </a:rPr>
              <a:t>~</a:t>
            </a:r>
            <a:br>
              <a:rPr lang="en-US" altLang="zh-TW" sz="6000" b="1">
                <a:solidFill>
                  <a:srgbClr val="00B0F0"/>
                </a:solidFill>
              </a:rPr>
            </a:br>
            <a:r>
              <a:rPr lang="zh-TW" altLang="en-US" sz="6000" b="1">
                <a:solidFill>
                  <a:srgbClr val="00B0F0"/>
                </a:solidFill>
              </a:rPr>
              <a:t>   </a:t>
            </a:r>
            <a:r>
              <a:rPr lang="en-US" altLang="zh-TW" sz="6000" b="1">
                <a:solidFill>
                  <a:srgbClr val="FF0000"/>
                </a:solidFill>
              </a:rPr>
              <a:t>(1)</a:t>
            </a:r>
            <a:r>
              <a:rPr lang="zh-TW" altLang="en-US" sz="6000" b="1">
                <a:solidFill>
                  <a:srgbClr val="FF0000"/>
                </a:solidFill>
              </a:rPr>
              <a:t>列出第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r>
              <a:rPr lang="zh-TW" altLang="en-US" sz="6000" b="1">
                <a:solidFill>
                  <a:srgbClr val="FF0000"/>
                </a:solidFill>
              </a:rPr>
              <a:t>   </a:t>
            </a:r>
            <a:r>
              <a:rPr lang="en-US" altLang="zh-TW" sz="6000" b="1">
                <a:solidFill>
                  <a:srgbClr val="FF0000"/>
                </a:solidFill>
              </a:rPr>
              <a:t>(2)</a:t>
            </a:r>
            <a:r>
              <a:rPr lang="zh-TW" altLang="en-US" sz="6000" b="1">
                <a:solidFill>
                  <a:srgbClr val="FF0000"/>
                </a:solidFill>
              </a:rPr>
              <a:t>列出前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r>
              <a:rPr lang="zh-TW" altLang="en-US" sz="6000" b="1">
                <a:solidFill>
                  <a:srgbClr val="FF0000"/>
                </a:solidFill>
              </a:rPr>
              <a:t>   </a:t>
            </a:r>
            <a:r>
              <a:rPr lang="en-US" altLang="zh-TW" sz="6000" b="1">
                <a:solidFill>
                  <a:srgbClr val="FF0000"/>
                </a:solidFill>
              </a:rPr>
              <a:t>(3)</a:t>
            </a:r>
            <a:r>
              <a:rPr lang="zh-TW" altLang="en-US" sz="6000" b="1">
                <a:solidFill>
                  <a:srgbClr val="FF0000"/>
                </a:solidFill>
              </a:rPr>
              <a:t>列出前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項的和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7885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3457BD6-63C7-484F-B926-E22F4001956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向左箭號 7"/>
          <p:cNvSpPr/>
          <p:nvPr/>
        </p:nvSpPr>
        <p:spPr>
          <a:xfrm rot="16200000">
            <a:off x="11851482" y="4949031"/>
            <a:ext cx="1301750" cy="12271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8853" name="內容版面配置區 2"/>
          <p:cNvSpPr txBox="1">
            <a:spLocks/>
          </p:cNvSpPr>
          <p:nvPr/>
        </p:nvSpPr>
        <p:spPr bwMode="auto">
          <a:xfrm>
            <a:off x="10102850" y="4999038"/>
            <a:ext cx="2519363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pic>
        <p:nvPicPr>
          <p:cNvPr id="7885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47813"/>
            <a:ext cx="35052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5" y="6442075"/>
            <a:ext cx="5154613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8026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368152" y="3276426"/>
            <a:ext cx="14617624" cy="554461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987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10EB9F9-A7AB-46C7-A3C2-8E582B6F2B7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7987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319088"/>
            <a:ext cx="979805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3348038"/>
            <a:ext cx="144526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向左箭號 15"/>
          <p:cNvSpPr/>
          <p:nvPr/>
        </p:nvSpPr>
        <p:spPr>
          <a:xfrm rot="19660949">
            <a:off x="8212184" y="2818609"/>
            <a:ext cx="2391516" cy="15843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9878" name="內容版面配置區 2"/>
          <p:cNvSpPr txBox="1">
            <a:spLocks/>
          </p:cNvSpPr>
          <p:nvPr/>
        </p:nvSpPr>
        <p:spPr bwMode="auto">
          <a:xfrm>
            <a:off x="10233248" y="1848646"/>
            <a:ext cx="33115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>
                <a:solidFill>
                  <a:srgbClr val="FF0000"/>
                </a:solidFill>
              </a:rPr>
              <a:t>Why?</a:t>
            </a:r>
            <a:endParaRPr lang="zh-TW" altLang="en-US" sz="88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 bwMode="auto">
          <a:xfrm>
            <a:off x="223838" y="500063"/>
            <a:ext cx="3643312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3100" b="1" dirty="0" smtClean="0"/>
              <a:t>#</a:t>
            </a:r>
            <a:r>
              <a:rPr lang="zh-TW" altLang="en-US" sz="13100" b="1" dirty="0" smtClean="0"/>
              <a:t>組合數</a:t>
            </a:r>
            <a:endParaRPr lang="zh-TW" altLang="en-US" sz="80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32448" y="4860602"/>
            <a:ext cx="4464496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631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368152" y="1548234"/>
            <a:ext cx="8856984" cy="691276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294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D21AF5D-7FED-47F9-9135-09865E93847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2947" name="內容版面配置區 2"/>
          <p:cNvSpPr txBox="1">
            <a:spLocks/>
          </p:cNvSpPr>
          <p:nvPr/>
        </p:nvSpPr>
        <p:spPr bwMode="auto">
          <a:xfrm>
            <a:off x="439738" y="323850"/>
            <a:ext cx="12312650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5400" b="1"/>
              <a:t>#</a:t>
            </a:r>
            <a:r>
              <a:rPr lang="zh-TW" altLang="en-US" sz="5400" b="1"/>
              <a:t> </a:t>
            </a:r>
            <a:r>
              <a:rPr lang="en-US" altLang="zh-TW" sz="5400" b="1"/>
              <a:t>Sierpinski triangle</a:t>
            </a:r>
            <a:r>
              <a:rPr lang="en-US" altLang="zh-TW" sz="4000" b="1"/>
              <a:t>(</a:t>
            </a:r>
            <a:r>
              <a:rPr lang="zh-TW" altLang="en-US" sz="4000" b="1"/>
              <a:t>謝爾賓斯基三角形</a:t>
            </a:r>
            <a:r>
              <a:rPr lang="en-US" altLang="zh-TW" sz="4000" b="1"/>
              <a:t>)</a:t>
            </a:r>
            <a:r>
              <a:rPr lang="zh-TW" altLang="en-US" sz="4000" b="1"/>
              <a:t> 步驟 </a:t>
            </a:r>
            <a:r>
              <a:rPr lang="en-US" altLang="zh-TW" sz="4000" b="1"/>
              <a:t>1</a:t>
            </a:r>
            <a:endParaRPr lang="zh-TW" altLang="en-US" sz="4000" b="1">
              <a:solidFill>
                <a:srgbClr val="FF0000"/>
              </a:solidFill>
            </a:endParaRPr>
          </a:p>
        </p:txBody>
      </p:sp>
      <p:pic>
        <p:nvPicPr>
          <p:cNvPr id="82948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620838"/>
            <a:ext cx="8628062" cy="676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3852863"/>
            <a:ext cx="3748088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8715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512763" y="992952"/>
            <a:ext cx="6161087" cy="78184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397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063FFFB-67FE-409E-B76A-24DDAA6DD0D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129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3971" name="內容版面配置區 2"/>
          <p:cNvSpPr txBox="1">
            <a:spLocks/>
          </p:cNvSpPr>
          <p:nvPr/>
        </p:nvSpPr>
        <p:spPr bwMode="auto">
          <a:xfrm>
            <a:off x="512763" y="106039"/>
            <a:ext cx="123126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5400" b="1" dirty="0"/>
              <a:t>#</a:t>
            </a:r>
            <a:r>
              <a:rPr lang="zh-TW" altLang="en-US" sz="5400" b="1" dirty="0"/>
              <a:t> </a:t>
            </a:r>
            <a:r>
              <a:rPr lang="en-US" altLang="zh-TW" sz="5400" b="1" dirty="0" err="1"/>
              <a:t>Sierpinski</a:t>
            </a:r>
            <a:r>
              <a:rPr lang="en-US" altLang="zh-TW" sz="5400" b="1" dirty="0"/>
              <a:t> triangle</a:t>
            </a:r>
            <a:r>
              <a:rPr lang="en-US" altLang="zh-TW" sz="4000" b="1" dirty="0"/>
              <a:t>(</a:t>
            </a:r>
            <a:r>
              <a:rPr lang="zh-TW" altLang="en-US" sz="4000" b="1" dirty="0"/>
              <a:t>謝爾賓斯基三角形</a:t>
            </a:r>
            <a:r>
              <a:rPr lang="en-US" altLang="zh-TW" sz="4000" b="1" dirty="0"/>
              <a:t>)</a:t>
            </a:r>
            <a:r>
              <a:rPr lang="zh-TW" altLang="en-US" sz="4000" b="1" dirty="0"/>
              <a:t> 步驟 </a:t>
            </a:r>
            <a:r>
              <a:rPr lang="en-US" altLang="zh-TW" sz="4000" b="1" dirty="0"/>
              <a:t>2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右大括弧 2"/>
          <p:cNvSpPr/>
          <p:nvPr/>
        </p:nvSpPr>
        <p:spPr>
          <a:xfrm>
            <a:off x="6896650" y="2176837"/>
            <a:ext cx="503238" cy="1243605"/>
          </a:xfrm>
          <a:prstGeom prst="rightBrac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83973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139796"/>
            <a:ext cx="5897562" cy="752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內容版面配置區 2"/>
          <p:cNvSpPr txBox="1">
            <a:spLocks/>
          </p:cNvSpPr>
          <p:nvPr/>
        </p:nvSpPr>
        <p:spPr bwMode="auto">
          <a:xfrm>
            <a:off x="7471914" y="1917576"/>
            <a:ext cx="79216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(1) </a:t>
            </a:r>
            <a:r>
              <a:rPr lang="zh-TW" altLang="en-US" sz="4800" b="1" dirty="0">
                <a:solidFill>
                  <a:srgbClr val="FF0000"/>
                </a:solidFill>
              </a:rPr>
              <a:t>請完成左邊的程式碼</a:t>
            </a:r>
            <a:r>
              <a:rPr lang="en-US" altLang="zh-TW" sz="4800" b="1" dirty="0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(2) </a:t>
            </a:r>
            <a:r>
              <a:rPr lang="zh-TW" altLang="en-US" sz="4800" b="1" dirty="0">
                <a:solidFill>
                  <a:srgbClr val="FF0000"/>
                </a:solidFill>
              </a:rPr>
              <a:t>試調整其值</a:t>
            </a:r>
            <a:r>
              <a:rPr lang="en-US" altLang="zh-TW" sz="4800" b="1" dirty="0">
                <a:solidFill>
                  <a:srgbClr val="FF0000"/>
                </a:solidFill>
              </a:rPr>
              <a:t>,</a:t>
            </a:r>
            <a:r>
              <a:rPr lang="zh-TW" altLang="en-US" sz="4800" b="1" dirty="0">
                <a:solidFill>
                  <a:srgbClr val="FF0000"/>
                </a:solidFill>
              </a:rPr>
              <a:t>其效果為何</a:t>
            </a:r>
            <a:r>
              <a:rPr lang="en-US" altLang="zh-TW" sz="4800" b="1" dirty="0">
                <a:solidFill>
                  <a:srgbClr val="FF0000"/>
                </a:solidFill>
              </a:rPr>
              <a:t>?</a:t>
            </a:r>
            <a:endParaRPr lang="zh-TW" altLang="en-US" sz="48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1" name="右大括弧 10"/>
          <p:cNvSpPr/>
          <p:nvPr/>
        </p:nvSpPr>
        <p:spPr>
          <a:xfrm>
            <a:off x="6939513" y="4231481"/>
            <a:ext cx="460375" cy="935038"/>
          </a:xfrm>
          <a:prstGeom prst="rightBrace">
            <a:avLst>
              <a:gd name="adj1" fmla="val 0"/>
              <a:gd name="adj2" fmla="val 50000"/>
            </a:avLst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3976" name="內容版面配置區 2"/>
          <p:cNvSpPr txBox="1">
            <a:spLocks/>
          </p:cNvSpPr>
          <p:nvPr/>
        </p:nvSpPr>
        <p:spPr bwMode="auto">
          <a:xfrm>
            <a:off x="7510533" y="4183063"/>
            <a:ext cx="720090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(3)</a:t>
            </a:r>
            <a:r>
              <a:rPr lang="zh-TW" altLang="en-US" sz="4800" b="1" dirty="0">
                <a:solidFill>
                  <a:srgbClr val="FF0000"/>
                </a:solidFill>
              </a:rPr>
              <a:t>繼續呼叫遞迴程式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4" name="向左箭號 13"/>
          <p:cNvSpPr/>
          <p:nvPr/>
        </p:nvSpPr>
        <p:spPr>
          <a:xfrm>
            <a:off x="5984776" y="7804944"/>
            <a:ext cx="1408213" cy="584050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3978" name="內容版面配置區 2"/>
          <p:cNvSpPr txBox="1">
            <a:spLocks/>
          </p:cNvSpPr>
          <p:nvPr/>
        </p:nvSpPr>
        <p:spPr bwMode="auto">
          <a:xfrm>
            <a:off x="7496175" y="7668914"/>
            <a:ext cx="56165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呼叫遞迴程式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3" name="矩形 12"/>
          <p:cNvSpPr/>
          <p:nvPr/>
        </p:nvSpPr>
        <p:spPr>
          <a:xfrm>
            <a:off x="2648169" y="2412330"/>
            <a:ext cx="280831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9237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326" y="3633789"/>
            <a:ext cx="2704511" cy="270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內容版面配置區 2"/>
          <p:cNvSpPr txBox="1">
            <a:spLocks/>
          </p:cNvSpPr>
          <p:nvPr/>
        </p:nvSpPr>
        <p:spPr bwMode="auto">
          <a:xfrm>
            <a:off x="1220788" y="95250"/>
            <a:ext cx="1549082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試寫程式</a:t>
            </a:r>
            <a:r>
              <a:rPr lang="en-US" altLang="zh-TW" sz="8000" b="1"/>
              <a:t>~</a:t>
            </a:r>
            <a:br>
              <a:rPr lang="en-US" altLang="zh-TW" sz="8000" b="1"/>
            </a:br>
            <a:r>
              <a:rPr lang="zh-TW" altLang="en-US" sz="8000" b="1"/>
              <a:t>求 </a:t>
            </a:r>
            <a:r>
              <a:rPr lang="en-US" altLang="zh-TW" sz="8000" b="1">
                <a:solidFill>
                  <a:srgbClr val="FF0000"/>
                </a:solidFill>
              </a:rPr>
              <a:t>a</a:t>
            </a:r>
            <a:r>
              <a:rPr lang="zh-TW" altLang="en-US" sz="8000" b="1">
                <a:solidFill>
                  <a:srgbClr val="FF0000"/>
                </a:solidFill>
              </a:rPr>
              <a:t>*</a:t>
            </a:r>
            <a:r>
              <a:rPr lang="en-US" altLang="zh-TW" sz="8000" b="1">
                <a:solidFill>
                  <a:srgbClr val="FF0000"/>
                </a:solidFill>
              </a:rPr>
              <a:t>(1+r/k)**(N</a:t>
            </a:r>
            <a:r>
              <a:rPr lang="zh-TW" altLang="en-US" sz="8000" b="1">
                <a:solidFill>
                  <a:srgbClr val="FF0000"/>
                </a:solidFill>
              </a:rPr>
              <a:t>*</a:t>
            </a:r>
            <a:r>
              <a:rPr lang="en-US" altLang="zh-TW" sz="8000" b="1">
                <a:solidFill>
                  <a:srgbClr val="FF0000"/>
                </a:solidFill>
              </a:rPr>
              <a:t>k)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239838" y="2771775"/>
            <a:ext cx="14185900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a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 1000000 </a:t>
            </a:r>
            <a:endParaRPr lang="en-US" altLang="zh-TW" sz="6000" b="1" kern="0" dirty="0">
              <a:ea typeface="細明體" panose="02020509000000000000" pitchFamily="49" charset="-120"/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r=0.02</a:t>
            </a:r>
            <a:endParaRPr lang="en-US" altLang="zh-TW" sz="6000" b="1" kern="0" dirty="0">
              <a:ea typeface="細明體" panose="02020509000000000000" pitchFamily="49" charset="-120"/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N=10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若 </a:t>
            </a: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k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4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12 , 365</a:t>
            </a: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endParaRPr lang="en-US" altLang="zh-TW" sz="6000" b="1" kern="0" dirty="0" smtClean="0">
              <a:ea typeface="細明體" panose="02020509000000000000" pitchFamily="49" charset="-120"/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則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出分別為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何？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(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如下頁所示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)</a:t>
            </a:r>
            <a:endParaRPr lang="zh-TW" altLang="en-US" sz="6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sp>
        <p:nvSpPr>
          <p:cNvPr id="3277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F25402F-E4B9-4BDF-A867-482DD9F783AE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41D6044-7423-4975-8F8B-104ADA0C941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4995" name="內容版面配置區 2"/>
          <p:cNvSpPr txBox="1">
            <a:spLocks/>
          </p:cNvSpPr>
          <p:nvPr/>
        </p:nvSpPr>
        <p:spPr bwMode="auto">
          <a:xfrm>
            <a:off x="152400" y="209550"/>
            <a:ext cx="98663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 試完成如下圖形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pic>
        <p:nvPicPr>
          <p:cNvPr id="8499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2844800"/>
            <a:ext cx="3357562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2844800"/>
            <a:ext cx="3357562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2867025"/>
            <a:ext cx="33496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63" y="2867025"/>
            <a:ext cx="3402012" cy="334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3438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23838" y="107950"/>
            <a:ext cx="8299449" cy="87130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601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33A5CD7-9932-4665-B271-1A8DE993E0D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86019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60" y="187564"/>
            <a:ext cx="7802140" cy="862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內容版面配置區 2"/>
          <p:cNvSpPr txBox="1">
            <a:spLocks/>
          </p:cNvSpPr>
          <p:nvPr/>
        </p:nvSpPr>
        <p:spPr bwMode="auto">
          <a:xfrm>
            <a:off x="9944100" y="333375"/>
            <a:ext cx="4033838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2400" b="1">
                <a:solidFill>
                  <a:srgbClr val="FF0000"/>
                </a:solidFill>
              </a:rPr>
              <a:t>(1)</a:t>
            </a:r>
            <a:r>
              <a:rPr lang="zh-TW" altLang="en-US" sz="2400" b="1">
                <a:solidFill>
                  <a:srgbClr val="FF0000"/>
                </a:solidFill>
              </a:rPr>
              <a:t>請完成左邊的程式碼</a:t>
            </a:r>
            <a:r>
              <a:rPr lang="en-US" altLang="zh-TW" sz="2400" b="1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2400" b="1">
                <a:solidFill>
                  <a:srgbClr val="FF0000"/>
                </a:solidFill>
              </a:rPr>
              <a:t>(2) </a:t>
            </a:r>
            <a:r>
              <a:rPr lang="zh-TW" altLang="en-US" sz="2400" b="1">
                <a:solidFill>
                  <a:srgbClr val="FF0000"/>
                </a:solidFill>
              </a:rPr>
              <a:t>試調整其值</a:t>
            </a:r>
            <a:r>
              <a:rPr lang="en-US" altLang="zh-TW" sz="2400" b="1">
                <a:solidFill>
                  <a:srgbClr val="FF0000"/>
                </a:solidFill>
              </a:rPr>
              <a:t>,</a:t>
            </a:r>
            <a:r>
              <a:rPr lang="zh-TW" altLang="en-US" sz="2400" b="1">
                <a:solidFill>
                  <a:srgbClr val="FF0000"/>
                </a:solidFill>
              </a:rPr>
              <a:t>其效果為何</a:t>
            </a:r>
            <a:r>
              <a:rPr lang="en-US" altLang="zh-TW" sz="2400" b="1">
                <a:solidFill>
                  <a:srgbClr val="FF0000"/>
                </a:solidFill>
              </a:rPr>
              <a:t>?</a:t>
            </a:r>
            <a:endParaRPr lang="zh-TW" altLang="en-US" sz="2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86022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47" y="2209973"/>
            <a:ext cx="4608511" cy="450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2888433" y="1280410"/>
            <a:ext cx="1656184" cy="2212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1793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223838" y="107950"/>
            <a:ext cx="10153426" cy="87130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8806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4" y="300039"/>
            <a:ext cx="9937104" cy="844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CC9DCA3-4C57-4A05-9E0D-A05ADBE90E2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8068" name="內容版面配置區 2"/>
          <p:cNvSpPr txBox="1">
            <a:spLocks/>
          </p:cNvSpPr>
          <p:nvPr/>
        </p:nvSpPr>
        <p:spPr bwMode="auto">
          <a:xfrm>
            <a:off x="6192838" y="202281"/>
            <a:ext cx="777557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 dirty="0"/>
              <a:t>#</a:t>
            </a:r>
            <a:r>
              <a:rPr lang="zh-TW" altLang="en-US" sz="6000" b="1" dirty="0"/>
              <a:t> </a:t>
            </a:r>
            <a:r>
              <a:rPr lang="en-US" altLang="zh-TW" sz="6000" dirty="0"/>
              <a:t>Koch curve</a:t>
            </a:r>
            <a:r>
              <a:rPr lang="zh-TW" altLang="en-US" sz="6000" dirty="0"/>
              <a:t>  </a:t>
            </a:r>
            <a:r>
              <a:rPr lang="zh-TW" altLang="en-US" sz="6000" b="1" dirty="0"/>
              <a:t>科赫曲線</a:t>
            </a:r>
            <a:endParaRPr lang="zh-TW" altLang="en-US" sz="6000" b="1" dirty="0">
              <a:solidFill>
                <a:srgbClr val="FF0000"/>
              </a:solidFill>
            </a:endParaRPr>
          </a:p>
        </p:txBody>
      </p:sp>
      <p:sp>
        <p:nvSpPr>
          <p:cNvPr id="88069" name="內容版面配置區 2"/>
          <p:cNvSpPr txBox="1">
            <a:spLocks/>
          </p:cNvSpPr>
          <p:nvPr/>
        </p:nvSpPr>
        <p:spPr bwMode="auto">
          <a:xfrm>
            <a:off x="10593388" y="1750678"/>
            <a:ext cx="3816324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試調整其</a:t>
            </a:r>
            <a:r>
              <a:rPr lang="zh-TW" altLang="en-US" sz="4000" b="1" dirty="0" smtClean="0">
                <a:solidFill>
                  <a:srgbClr val="FF0000"/>
                </a:solidFill>
              </a:rPr>
              <a:t>值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~</a:t>
            </a:r>
            <a:br>
              <a:rPr lang="en-US" altLang="zh-TW" sz="4000" b="1" dirty="0" smtClean="0">
                <a:solidFill>
                  <a:srgbClr val="FF0000"/>
                </a:solidFill>
              </a:rPr>
            </a:br>
            <a:r>
              <a:rPr lang="zh-TW" altLang="en-US" sz="4000" b="1" dirty="0" smtClean="0">
                <a:solidFill>
                  <a:srgbClr val="FF0000"/>
                </a:solidFill>
              </a:rPr>
              <a:t>其</a:t>
            </a:r>
            <a:r>
              <a:rPr lang="zh-TW" altLang="en-US" sz="4000" b="1" dirty="0">
                <a:solidFill>
                  <a:srgbClr val="FF0000"/>
                </a:solidFill>
              </a:rPr>
              <a:t>效果為何</a:t>
            </a:r>
            <a:r>
              <a:rPr lang="en-US" altLang="zh-TW" sz="4000" b="1" dirty="0">
                <a:solidFill>
                  <a:srgbClr val="FF0000"/>
                </a:solidFill>
              </a:rPr>
              <a:t>?</a:t>
            </a:r>
            <a:endParaRPr lang="zh-TW" altLang="en-US" sz="4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88070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312" y="3708474"/>
            <a:ext cx="4804425" cy="468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29976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223838" y="107950"/>
            <a:ext cx="8299449" cy="871309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89090" name="群組 2"/>
          <p:cNvGrpSpPr>
            <a:grpSpLocks/>
          </p:cNvGrpSpPr>
          <p:nvPr/>
        </p:nvGrpSpPr>
        <p:grpSpPr bwMode="auto">
          <a:xfrm>
            <a:off x="157163" y="26988"/>
            <a:ext cx="10610850" cy="8875712"/>
            <a:chOff x="157163" y="26988"/>
            <a:chExt cx="10610096" cy="8875712"/>
          </a:xfrm>
        </p:grpSpPr>
        <p:pic>
          <p:nvPicPr>
            <p:cNvPr id="89098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" y="26988"/>
              <a:ext cx="10393362" cy="887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099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500" y="4250532"/>
              <a:ext cx="3845759" cy="68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09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B103F38-36E1-4AE2-A0D8-6919BD23F2C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9092" name="內容版面配置區 2"/>
          <p:cNvSpPr txBox="1">
            <a:spLocks/>
          </p:cNvSpPr>
          <p:nvPr/>
        </p:nvSpPr>
        <p:spPr bwMode="auto">
          <a:xfrm>
            <a:off x="9242425" y="6289675"/>
            <a:ext cx="6084888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繼續呼叫遞迴程式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89093" name="內容版面配置區 2"/>
          <p:cNvSpPr txBox="1">
            <a:spLocks/>
          </p:cNvSpPr>
          <p:nvPr/>
        </p:nvSpPr>
        <p:spPr bwMode="auto">
          <a:xfrm>
            <a:off x="11633200" y="7880350"/>
            <a:ext cx="3897313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呼叫遞迴程式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4" name="向左箭號 13"/>
          <p:cNvSpPr/>
          <p:nvPr/>
        </p:nvSpPr>
        <p:spPr>
          <a:xfrm>
            <a:off x="8937625" y="7859713"/>
            <a:ext cx="2239963" cy="901700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89095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6289675"/>
            <a:ext cx="4837113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6" name="內容版面配置區 2"/>
          <p:cNvSpPr txBox="1">
            <a:spLocks/>
          </p:cNvSpPr>
          <p:nvPr/>
        </p:nvSpPr>
        <p:spPr bwMode="auto">
          <a:xfrm>
            <a:off x="9704388" y="2627313"/>
            <a:ext cx="65357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FF0000"/>
                </a:solidFill>
              </a:rPr>
              <a:t>(1)</a:t>
            </a:r>
            <a:r>
              <a:rPr lang="zh-TW" altLang="en-US" sz="4000" b="1" dirty="0">
                <a:solidFill>
                  <a:srgbClr val="FF0000"/>
                </a:solidFill>
              </a:rPr>
              <a:t>請完成左邊的程式碼</a:t>
            </a:r>
            <a:r>
              <a:rPr lang="en-US" altLang="zh-TW" sz="4000" b="1" dirty="0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FF0000"/>
                </a:solidFill>
              </a:rPr>
              <a:t>(2) </a:t>
            </a:r>
            <a:r>
              <a:rPr lang="zh-TW" altLang="en-US" sz="4000" b="1" dirty="0">
                <a:solidFill>
                  <a:srgbClr val="FF0000"/>
                </a:solidFill>
              </a:rPr>
              <a:t>試調整其值</a:t>
            </a:r>
            <a:r>
              <a:rPr lang="en-US" altLang="zh-TW" sz="4000" b="1" dirty="0">
                <a:solidFill>
                  <a:srgbClr val="FF0000"/>
                </a:solidFill>
              </a:rPr>
              <a:t>,</a:t>
            </a:r>
            <a:r>
              <a:rPr lang="zh-TW" altLang="en-US" sz="4000" b="1" dirty="0">
                <a:solidFill>
                  <a:srgbClr val="FF0000"/>
                </a:solidFill>
              </a:rPr>
              <a:t>其效果為何</a:t>
            </a:r>
            <a:r>
              <a:rPr lang="en-US" altLang="zh-TW" sz="4000" b="1" dirty="0">
                <a:solidFill>
                  <a:srgbClr val="FF0000"/>
                </a:solidFill>
              </a:rPr>
              <a:t>?</a:t>
            </a:r>
            <a:endParaRPr lang="zh-TW" altLang="en-US" sz="4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89097" name="內容版面配置區 2"/>
          <p:cNvSpPr txBox="1">
            <a:spLocks/>
          </p:cNvSpPr>
          <p:nvPr/>
        </p:nvSpPr>
        <p:spPr bwMode="auto">
          <a:xfrm>
            <a:off x="7931943" y="40482"/>
            <a:ext cx="504031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 dirty="0"/>
              <a:t>#</a:t>
            </a:r>
            <a:r>
              <a:rPr lang="zh-TW" altLang="en-US" sz="6000" b="1" dirty="0"/>
              <a:t>三角形雪花</a:t>
            </a:r>
            <a:endParaRPr lang="zh-TW" altLang="en-US" sz="60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32248" y="1548234"/>
            <a:ext cx="3816424" cy="10790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684962" y="1559596"/>
            <a:ext cx="3866302" cy="10677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76988" y="8182619"/>
            <a:ext cx="2771775" cy="206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76989" y="8388995"/>
            <a:ext cx="5291763" cy="216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9802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D191CC7-786B-4D42-84A3-9AA033E442A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0115" name="內容版面配置區 2"/>
          <p:cNvSpPr txBox="1">
            <a:spLocks/>
          </p:cNvSpPr>
          <p:nvPr/>
        </p:nvSpPr>
        <p:spPr bwMode="auto">
          <a:xfrm>
            <a:off x="1447800" y="209550"/>
            <a:ext cx="98663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試完成如下圖形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pic>
        <p:nvPicPr>
          <p:cNvPr id="9011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162300"/>
            <a:ext cx="33813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38" y="3162300"/>
            <a:ext cx="33909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3198813"/>
            <a:ext cx="34099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9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150" y="3173413"/>
            <a:ext cx="33813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5030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CB5D41E-01C7-4987-B122-3D4D9D04D9D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2163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41275"/>
            <a:ext cx="9567862" cy="889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4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350" y="2166938"/>
            <a:ext cx="2211388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內容版面配置區 2"/>
          <p:cNvSpPr txBox="1">
            <a:spLocks/>
          </p:cNvSpPr>
          <p:nvPr/>
        </p:nvSpPr>
        <p:spPr bwMode="auto">
          <a:xfrm>
            <a:off x="10663238" y="971550"/>
            <a:ext cx="403383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2400" b="1">
                <a:solidFill>
                  <a:srgbClr val="FF0000"/>
                </a:solidFill>
              </a:rPr>
              <a:t>(1)</a:t>
            </a:r>
            <a:r>
              <a:rPr lang="zh-TW" altLang="en-US" sz="2400" b="1">
                <a:solidFill>
                  <a:srgbClr val="FF0000"/>
                </a:solidFill>
              </a:rPr>
              <a:t>請完成左邊的程式碼</a:t>
            </a:r>
            <a:r>
              <a:rPr lang="en-US" altLang="zh-TW" sz="2400" b="1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2400" b="1">
                <a:solidFill>
                  <a:srgbClr val="FF0000"/>
                </a:solidFill>
              </a:rPr>
              <a:t>(2) </a:t>
            </a:r>
            <a:r>
              <a:rPr lang="zh-TW" altLang="en-US" sz="2400" b="1">
                <a:solidFill>
                  <a:srgbClr val="FF0000"/>
                </a:solidFill>
              </a:rPr>
              <a:t>試調整其值</a:t>
            </a:r>
            <a:r>
              <a:rPr lang="en-US" altLang="zh-TW" sz="2400" b="1">
                <a:solidFill>
                  <a:srgbClr val="FF0000"/>
                </a:solidFill>
              </a:rPr>
              <a:t>,</a:t>
            </a:r>
            <a:r>
              <a:rPr lang="zh-TW" altLang="en-US" sz="2400" b="1">
                <a:solidFill>
                  <a:srgbClr val="FF0000"/>
                </a:solidFill>
              </a:rPr>
              <a:t>其效果為何</a:t>
            </a:r>
            <a:r>
              <a:rPr lang="en-US" altLang="zh-TW" sz="2400" b="1">
                <a:solidFill>
                  <a:srgbClr val="FF0000"/>
                </a:solidFill>
              </a:rPr>
              <a:t>?</a:t>
            </a:r>
            <a:endParaRPr lang="zh-TW" altLang="en-US" sz="2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1824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80120" y="107949"/>
            <a:ext cx="11584830" cy="8785101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318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8" y="217549"/>
            <a:ext cx="11233869" cy="8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A501FC0-546E-48E8-9083-E1BA752D0F0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3189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464" y="3055080"/>
            <a:ext cx="2971800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0" name="內容版面配置區 2"/>
          <p:cNvSpPr txBox="1">
            <a:spLocks/>
          </p:cNvSpPr>
          <p:nvPr/>
        </p:nvSpPr>
        <p:spPr bwMode="auto">
          <a:xfrm>
            <a:off x="11825288" y="958271"/>
            <a:ext cx="41767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</a:t>
            </a:r>
            <a:r>
              <a:rPr lang="en-US" altLang="zh-TW" sz="8800" b="1" dirty="0"/>
              <a:t>H </a:t>
            </a:r>
            <a:r>
              <a:rPr lang="zh-TW" altLang="en-US" sz="8800" b="1" dirty="0"/>
              <a:t>樹</a:t>
            </a:r>
            <a:r>
              <a:rPr lang="en-US" altLang="zh-TW" sz="8800" b="1" dirty="0"/>
              <a:t>~</a:t>
            </a:r>
            <a:endParaRPr lang="zh-TW" altLang="en-US" sz="8800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92288" y="2700362"/>
            <a:ext cx="2808312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24736" y="2706162"/>
            <a:ext cx="2880320" cy="504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48506" y="7812930"/>
            <a:ext cx="248394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418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08ABB91-9A38-4567-B882-9902B38D7F1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4211" name="內容版面配置區 2"/>
          <p:cNvSpPr txBox="1">
            <a:spLocks/>
          </p:cNvSpPr>
          <p:nvPr/>
        </p:nvSpPr>
        <p:spPr bwMode="auto">
          <a:xfrm>
            <a:off x="2600325" y="31750"/>
            <a:ext cx="98663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試完成如下圖形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pic>
        <p:nvPicPr>
          <p:cNvPr id="9421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625600"/>
            <a:ext cx="5256213" cy="510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7956550"/>
            <a:ext cx="39338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4" name="內容版面配置區 2"/>
          <p:cNvSpPr txBox="1">
            <a:spLocks/>
          </p:cNvSpPr>
          <p:nvPr/>
        </p:nvSpPr>
        <p:spPr bwMode="auto">
          <a:xfrm>
            <a:off x="944563" y="6840538"/>
            <a:ext cx="2519362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提示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  <p:sp>
        <p:nvSpPr>
          <p:cNvPr id="11" name="向左箭號 10"/>
          <p:cNvSpPr/>
          <p:nvPr/>
        </p:nvSpPr>
        <p:spPr>
          <a:xfrm rot="16200000">
            <a:off x="3221038" y="6811963"/>
            <a:ext cx="1062037" cy="12271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4216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1625600"/>
            <a:ext cx="5230813" cy="510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7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013" y="6840538"/>
            <a:ext cx="1236662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8" name="內容版面配置區 2"/>
          <p:cNvSpPr txBox="1">
            <a:spLocks/>
          </p:cNvSpPr>
          <p:nvPr/>
        </p:nvSpPr>
        <p:spPr bwMode="auto">
          <a:xfrm>
            <a:off x="9440863" y="7005638"/>
            <a:ext cx="2519362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800" b="1">
                <a:solidFill>
                  <a:srgbClr val="FF0000"/>
                </a:solidFill>
              </a:rPr>
              <a:t>How</a:t>
            </a:r>
            <a:r>
              <a:rPr lang="zh-TW" altLang="en-US" sz="4800" b="1">
                <a:solidFill>
                  <a:srgbClr val="FF0000"/>
                </a:solidFill>
              </a:rPr>
              <a:t> </a:t>
            </a:r>
            <a:r>
              <a:rPr lang="en-US" altLang="zh-TW" sz="4800" b="1">
                <a:solidFill>
                  <a:srgbClr val="FF0000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0765174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24136" y="107950"/>
            <a:ext cx="12313367" cy="8640764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5234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209550"/>
            <a:ext cx="12085637" cy="853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CEBF39C-04F0-46B0-A18F-C586158CF91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5236" name="內容版面配置區 2"/>
          <p:cNvSpPr txBox="1">
            <a:spLocks/>
          </p:cNvSpPr>
          <p:nvPr/>
        </p:nvSpPr>
        <p:spPr bwMode="auto">
          <a:xfrm>
            <a:off x="7064896" y="756146"/>
            <a:ext cx="46799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蕨葉</a:t>
            </a:r>
            <a:r>
              <a:rPr lang="en-US" altLang="zh-TW" sz="8800" b="1" dirty="0"/>
              <a:t>~</a:t>
            </a:r>
            <a:endParaRPr lang="zh-TW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9523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975" y="1331913"/>
            <a:ext cx="2881313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664296" y="2574328"/>
            <a:ext cx="4752528" cy="918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68952" y="2574329"/>
            <a:ext cx="4813548" cy="9181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1252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656184" y="1476226"/>
            <a:ext cx="12817424" cy="7305956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728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1620838"/>
            <a:ext cx="12672937" cy="716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2D88300-43C9-4DED-AC89-CB1C7829544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139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7284" name="內容版面配置區 2"/>
          <p:cNvSpPr txBox="1">
            <a:spLocks/>
          </p:cNvSpPr>
          <p:nvPr/>
        </p:nvSpPr>
        <p:spPr bwMode="auto">
          <a:xfrm>
            <a:off x="512763" y="209550"/>
            <a:ext cx="131762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迷宮的邊界與出入口</a:t>
            </a:r>
            <a:r>
              <a:rPr lang="en-US" altLang="zh-TW" sz="8800" b="1" dirty="0"/>
              <a:t>~</a:t>
            </a:r>
            <a:endParaRPr lang="zh-TW" alt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99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756EB68-95E6-4EA7-9441-F8F1D50F3F4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4819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52638"/>
            <a:ext cx="14431963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152128" y="1332210"/>
            <a:ext cx="10801199" cy="753350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830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28360E7-A59C-436E-8170-913DF5AEC52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8307" name="內容版面配置區 2"/>
          <p:cNvSpPr txBox="1">
            <a:spLocks/>
          </p:cNvSpPr>
          <p:nvPr/>
        </p:nvSpPr>
        <p:spPr bwMode="auto">
          <a:xfrm>
            <a:off x="0" y="0"/>
            <a:ext cx="129698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 迷宮的遞迴程式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pic>
        <p:nvPicPr>
          <p:cNvPr id="9830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1" y="1465732"/>
            <a:ext cx="10585241" cy="739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520281" y="2268314"/>
            <a:ext cx="1944216" cy="30243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84777" y="2281823"/>
            <a:ext cx="1944216" cy="3010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4386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58738" y="1550988"/>
            <a:ext cx="9310414" cy="705403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9330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586382"/>
            <a:ext cx="9037637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7CB6553-E6BC-4DEB-B53C-A1E573EE042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9332" name="內容版面配置區 2"/>
          <p:cNvSpPr txBox="1">
            <a:spLocks/>
          </p:cNvSpPr>
          <p:nvPr/>
        </p:nvSpPr>
        <p:spPr bwMode="auto">
          <a:xfrm>
            <a:off x="34925" y="26988"/>
            <a:ext cx="146621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 迷宮的遞迴程式</a:t>
            </a:r>
            <a:r>
              <a:rPr lang="en-US" altLang="zh-TW" sz="4800" b="1"/>
              <a:t>(</a:t>
            </a:r>
            <a:r>
              <a:rPr lang="zh-TW" altLang="en-US" sz="4800" b="1"/>
              <a:t>程式碼 續接上頁</a:t>
            </a:r>
            <a:r>
              <a:rPr lang="en-US" altLang="zh-TW" sz="4800" b="1"/>
              <a:t>)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  <p:sp>
        <p:nvSpPr>
          <p:cNvPr id="99333" name="內容版面配置區 2"/>
          <p:cNvSpPr txBox="1">
            <a:spLocks/>
          </p:cNvSpPr>
          <p:nvPr/>
        </p:nvSpPr>
        <p:spPr bwMode="auto">
          <a:xfrm>
            <a:off x="9585325" y="3008313"/>
            <a:ext cx="6264275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FF0000"/>
                </a:solidFill>
              </a:rPr>
              <a:t>左邊界要對齊上頁的 </a:t>
            </a:r>
            <a:r>
              <a:rPr lang="en-US" altLang="zh-TW" sz="4800" b="1">
                <a:solidFill>
                  <a:srgbClr val="FF0000"/>
                </a:solidFill>
              </a:rPr>
              <a:t>if</a:t>
            </a:r>
          </a:p>
        </p:txBody>
      </p:sp>
      <p:pic>
        <p:nvPicPr>
          <p:cNvPr id="9933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8" y="4465638"/>
            <a:ext cx="6234504" cy="39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888" y="1428750"/>
            <a:ext cx="2255837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456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671154" y="1116186"/>
            <a:ext cx="9634102" cy="768491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035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E8B75BA-60AC-4695-B028-A53F6EAF33D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0355" name="內容版面配置區 2"/>
          <p:cNvSpPr txBox="1">
            <a:spLocks/>
          </p:cNvSpPr>
          <p:nvPr/>
        </p:nvSpPr>
        <p:spPr bwMode="auto">
          <a:xfrm>
            <a:off x="671154" y="-107950"/>
            <a:ext cx="86090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</a:t>
            </a:r>
            <a:r>
              <a:rPr lang="zh-TW" altLang="en-US" sz="6600" b="1" dirty="0"/>
              <a:t>彈珠檯 </a:t>
            </a:r>
            <a:r>
              <a:rPr lang="en-US" altLang="zh-TW" sz="6600" b="1" dirty="0"/>
              <a:t>, </a:t>
            </a:r>
            <a:r>
              <a:rPr lang="zh-TW" altLang="en-US" sz="6600" b="1" dirty="0"/>
              <a:t>二項分佈</a:t>
            </a:r>
            <a:r>
              <a:rPr lang="en-US" altLang="zh-TW" sz="8800" b="1" dirty="0"/>
              <a:t>~</a:t>
            </a:r>
            <a:endParaRPr lang="zh-TW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10035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5" y="1166815"/>
            <a:ext cx="9491662" cy="763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312" y="2196306"/>
            <a:ext cx="4799917" cy="469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7572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728192" y="1620242"/>
            <a:ext cx="12025336" cy="626487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137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712913"/>
            <a:ext cx="11768138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C6219AC0-967C-4147-AED6-3AEF245A530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1380" name="內容版面配置區 2"/>
          <p:cNvSpPr txBox="1">
            <a:spLocks/>
          </p:cNvSpPr>
          <p:nvPr/>
        </p:nvSpPr>
        <p:spPr bwMode="auto">
          <a:xfrm>
            <a:off x="584200" y="209550"/>
            <a:ext cx="146621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/>
              <a:t>#</a:t>
            </a:r>
            <a:r>
              <a:rPr lang="zh-TW" altLang="en-US" sz="8800" b="1"/>
              <a:t> </a:t>
            </a:r>
            <a:r>
              <a:rPr lang="zh-TW" altLang="en-US" sz="6600" b="1"/>
              <a:t>彈珠檯 </a:t>
            </a:r>
            <a:r>
              <a:rPr lang="en-US" altLang="zh-TW" sz="6600" b="1"/>
              <a:t>, </a:t>
            </a:r>
            <a:r>
              <a:rPr lang="zh-TW" altLang="en-US" sz="6600" b="1"/>
              <a:t>二項分佈</a:t>
            </a:r>
            <a:r>
              <a:rPr lang="en-US" altLang="zh-TW" sz="4800" b="1"/>
              <a:t>(</a:t>
            </a:r>
            <a:r>
              <a:rPr lang="zh-TW" altLang="en-US" sz="4800" b="1"/>
              <a:t>程式碼 續接上頁</a:t>
            </a:r>
            <a:r>
              <a:rPr lang="en-US" altLang="zh-TW" sz="4800" b="1"/>
              <a:t>)</a:t>
            </a:r>
            <a:r>
              <a:rPr lang="en-US" altLang="zh-TW" sz="8800" b="1"/>
              <a:t>~</a:t>
            </a:r>
            <a:endParaRPr lang="zh-TW" altLang="en-US" sz="8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568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圖: 程序 4"/>
          <p:cNvSpPr/>
          <p:nvPr/>
        </p:nvSpPr>
        <p:spPr>
          <a:xfrm>
            <a:off x="296144" y="1116185"/>
            <a:ext cx="6408712" cy="777686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137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C6219AC0-967C-4147-AED6-3AEF245A530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1380" name="內容版面配置區 2"/>
          <p:cNvSpPr txBox="1">
            <a:spLocks/>
          </p:cNvSpPr>
          <p:nvPr/>
        </p:nvSpPr>
        <p:spPr bwMode="auto">
          <a:xfrm>
            <a:off x="296144" y="-78483"/>
            <a:ext cx="11161216" cy="119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US" altLang="zh-TW" sz="8800" b="1" dirty="0"/>
              <a:t>#</a:t>
            </a:r>
            <a:r>
              <a:rPr lang="zh-TW" altLang="en-US" sz="8800" b="1" dirty="0"/>
              <a:t> </a:t>
            </a:r>
            <a:r>
              <a:rPr lang="en-US" altLang="zh-TW" sz="6600" dirty="0" smtClean="0"/>
              <a:t>110</a:t>
            </a:r>
            <a:r>
              <a:rPr lang="zh-TW" altLang="en-US" sz="6600" dirty="0" smtClean="0"/>
              <a:t>年度學</a:t>
            </a:r>
            <a:r>
              <a:rPr lang="zh-TW" altLang="en-US" sz="6600" dirty="0"/>
              <a:t>測數學填充</a:t>
            </a:r>
            <a:r>
              <a:rPr lang="en-US" altLang="zh-TW" sz="6600" dirty="0"/>
              <a:t>F</a:t>
            </a:r>
            <a:r>
              <a:rPr lang="zh-TW" altLang="en-US" sz="6600" dirty="0" smtClean="0"/>
              <a:t>作圖</a:t>
            </a:r>
            <a:endParaRPr lang="zh-TW" altLang="en-US" sz="6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2" y="1214078"/>
            <a:ext cx="6264696" cy="767897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936" y="1483786"/>
            <a:ext cx="7493396" cy="729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63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88" y="252090"/>
            <a:ext cx="12669873" cy="712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副標題 2"/>
          <p:cNvSpPr txBox="1">
            <a:spLocks/>
          </p:cNvSpPr>
          <p:nvPr/>
        </p:nvSpPr>
        <p:spPr>
          <a:xfrm>
            <a:off x="9526388" y="7956947"/>
            <a:ext cx="6323484" cy="648072"/>
          </a:xfrm>
          <a:prstGeom prst="rect">
            <a:avLst/>
          </a:prstGeom>
        </p:spPr>
        <p:txBody>
          <a:bodyPr vert="horz" lIns="120015" tIns="60008" rIns="120015" bIns="60008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9pPr>
          </a:lstStyle>
          <a:p>
            <a:r>
              <a:rPr lang="zh-TW" altLang="en-US" sz="4000" dirty="0">
                <a:solidFill>
                  <a:schemeClr val="bg2"/>
                </a:solidFill>
              </a:rPr>
              <a:t>台南二中數學教師</a:t>
            </a:r>
            <a:r>
              <a:rPr lang="en-US" altLang="zh-TW" sz="4000" dirty="0">
                <a:solidFill>
                  <a:schemeClr val="bg2"/>
                </a:solidFill>
              </a:rPr>
              <a:t>~</a:t>
            </a:r>
            <a:r>
              <a:rPr lang="zh-TW" altLang="en-US" sz="4000" dirty="0">
                <a:solidFill>
                  <a:schemeClr val="bg2"/>
                </a:solidFill>
              </a:rPr>
              <a:t>陳國雄</a:t>
            </a:r>
            <a:endParaRPr lang="zh-TW" alt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1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067031" y="1689680"/>
            <a:ext cx="8688263" cy="342303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國中：歸仁國中</a:t>
            </a:r>
            <a:endParaRPr lang="en-US" altLang="zh-TW" sz="1575" dirty="0"/>
          </a:p>
          <a:p>
            <a:pPr eaLnBrk="1" hangingPunct="1">
              <a:lnSpc>
                <a:spcPct val="80000"/>
              </a:lnSpc>
            </a:pP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高中：台南</a:t>
            </a: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一中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大學：高雄師大 數學</a:t>
            </a: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碩士：成功大學 數學研究所</a:t>
            </a:r>
            <a:endParaRPr lang="en-US" altLang="zh-TW" sz="4725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博士</a:t>
            </a: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endParaRPr lang="zh-TW" altLang="en-US" sz="4725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TW" altLang="en-US" sz="1575" dirty="0">
                <a:solidFill>
                  <a:srgbClr val="000000"/>
                </a:solidFill>
              </a:rPr>
              <a:t>          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41083" y="2089255"/>
            <a:ext cx="1983581" cy="150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9450" b="1" dirty="0">
                <a:solidFill>
                  <a:srgbClr val="002060"/>
                </a:solidFill>
                <a:ea typeface="標楷體" panose="03000509000000000000" pitchFamily="65" charset="-120"/>
              </a:rPr>
              <a:t>學歷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814650" y="5208033"/>
            <a:ext cx="5808941" cy="277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altLang="zh-TW" sz="1575" dirty="0"/>
          </a:p>
          <a:p>
            <a:pPr eaLnBrk="1" hangingPunct="1">
              <a:lnSpc>
                <a:spcPct val="80000"/>
              </a:lnSpc>
            </a:pP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國中教師  </a:t>
            </a:r>
            <a:r>
              <a:rPr lang="en-US" altLang="zh-TW" sz="472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</a:p>
          <a:p>
            <a:pPr eaLnBrk="1" hangingPunct="1">
              <a:lnSpc>
                <a:spcPct val="80000"/>
              </a:lnSpc>
            </a:pP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高職教師  </a:t>
            </a:r>
            <a:r>
              <a:rPr lang="en-US" altLang="zh-TW" sz="472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</a:p>
          <a:p>
            <a:pPr>
              <a:lnSpc>
                <a:spcPct val="80000"/>
              </a:lnSpc>
            </a:pP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高中</a:t>
            </a: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教師</a:t>
            </a: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4725" b="1" dirty="0">
                <a:solidFill>
                  <a:srgbClr val="FF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22</a:t>
            </a:r>
            <a:r>
              <a:rPr lang="en-US" altLang="zh-TW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4725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381143" y="4972055"/>
            <a:ext cx="1985666" cy="311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TW" altLang="en-US" sz="9450" b="1" dirty="0">
                <a:solidFill>
                  <a:srgbClr val="002060"/>
                </a:solidFill>
                <a:ea typeface="標楷體" panose="03000509000000000000" pitchFamily="65" charset="-120"/>
              </a:rPr>
              <a:t>經歷</a:t>
            </a:r>
          </a:p>
        </p:txBody>
      </p:sp>
      <p:pic>
        <p:nvPicPr>
          <p:cNvPr id="41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711" flipV="1">
            <a:off x="61391" y="1754466"/>
            <a:ext cx="810519" cy="100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711" flipV="1">
            <a:off x="35826" y="5479251"/>
            <a:ext cx="810517" cy="100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605" y="4549406"/>
            <a:ext cx="5140077" cy="446360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28" y="4018"/>
            <a:ext cx="5980572" cy="382434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1143" y="-18463"/>
            <a:ext cx="8109912" cy="1183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088" b="1" dirty="0">
                <a:solidFill>
                  <a:srgbClr val="002060"/>
                </a:solidFill>
              </a:rPr>
              <a:t>About the speaker</a:t>
            </a:r>
            <a:endParaRPr lang="zh-TW" altLang="en-US" sz="7088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159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uild="p"/>
      <p:bldP spid="4099" grpId="0"/>
      <p:bldP spid="4100" grpId="0" build="p"/>
      <p:bldP spid="4102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32" y="2187659"/>
            <a:ext cx="9146213" cy="68134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2099" y="289062"/>
            <a:ext cx="1229080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775" b="1" dirty="0">
                <a:solidFill>
                  <a:srgbClr val="FF0000"/>
                </a:solidFill>
              </a:rPr>
              <a:t>考考你</a:t>
            </a:r>
            <a:r>
              <a:rPr lang="en-US" altLang="zh-TW" sz="5775" b="1" dirty="0">
                <a:solidFill>
                  <a:srgbClr val="FF0000"/>
                </a:solidFill>
              </a:rPr>
              <a:t>:</a:t>
            </a:r>
            <a:r>
              <a:rPr lang="zh-TW" altLang="en-US" sz="5775" b="1" dirty="0">
                <a:solidFill>
                  <a:schemeClr val="bg2"/>
                </a:solidFill>
              </a:rPr>
              <a:t>哪個行星是唯一</a:t>
            </a:r>
            <a:r>
              <a:rPr lang="zh-TW" altLang="en-US" sz="5775" b="1" dirty="0">
                <a:solidFill>
                  <a:srgbClr val="FF0000"/>
                </a:solidFill>
              </a:rPr>
              <a:t>利用</a:t>
            </a:r>
            <a:r>
              <a:rPr lang="zh-TW" altLang="en-US" sz="5775" b="1" dirty="0">
                <a:solidFill>
                  <a:srgbClr val="FF0000"/>
                </a:solidFill>
              </a:rPr>
              <a:t>數學計算</a:t>
            </a:r>
            <a:r>
              <a:rPr lang="en-US" altLang="zh-TW" sz="5775" b="1" dirty="0">
                <a:solidFill>
                  <a:srgbClr val="FF0000"/>
                </a:solidFill>
              </a:rPr>
              <a:t/>
            </a:r>
            <a:br>
              <a:rPr lang="en-US" altLang="zh-TW" sz="5775" b="1" dirty="0">
                <a:solidFill>
                  <a:srgbClr val="FF0000"/>
                </a:solidFill>
              </a:rPr>
            </a:br>
            <a:r>
              <a:rPr lang="zh-TW" altLang="en-US" sz="5775" b="1" dirty="0">
                <a:solidFill>
                  <a:srgbClr val="FF0000"/>
                </a:solidFill>
              </a:rPr>
              <a:t>  </a:t>
            </a:r>
            <a:r>
              <a:rPr lang="zh-TW" altLang="en-US" sz="5775" b="1" dirty="0">
                <a:solidFill>
                  <a:srgbClr val="FF0000"/>
                </a:solidFill>
              </a:rPr>
              <a:t> </a:t>
            </a:r>
            <a:r>
              <a:rPr lang="zh-TW" altLang="en-US" sz="5775" b="1" dirty="0">
                <a:solidFill>
                  <a:srgbClr val="FF0000"/>
                </a:solidFill>
              </a:rPr>
              <a:t>         </a:t>
            </a:r>
            <a:r>
              <a:rPr lang="zh-TW" altLang="en-US" sz="5775" b="1" dirty="0">
                <a:solidFill>
                  <a:schemeClr val="bg2"/>
                </a:solidFill>
              </a:rPr>
              <a:t>而非利用觀測所發現</a:t>
            </a:r>
            <a:r>
              <a:rPr lang="zh-TW" altLang="en-US" sz="5775" b="1" dirty="0">
                <a:solidFill>
                  <a:schemeClr val="bg2"/>
                </a:solidFill>
              </a:rPr>
              <a:t>的</a:t>
            </a:r>
            <a:r>
              <a:rPr lang="zh-TW" altLang="en-US" sz="5775" b="1" dirty="0">
                <a:solidFill>
                  <a:schemeClr val="bg2"/>
                </a:solidFill>
              </a:rPr>
              <a:t>行星</a:t>
            </a:r>
            <a:r>
              <a:rPr lang="en-US" altLang="zh-TW" sz="5775" b="1" dirty="0">
                <a:solidFill>
                  <a:schemeClr val="bg2"/>
                </a:solidFill>
              </a:rPr>
              <a:t>?</a:t>
            </a:r>
            <a:endParaRPr lang="zh-TW" altLang="en-US" sz="5775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048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68A6B44-301E-4706-8472-1902CBA916F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148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77155" name="Picture 10" descr="https://taea.tn.edu.tw/Resource/dwi/Neptune,_Earth_size_comparison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314" y="-7341"/>
            <a:ext cx="11997140" cy="899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6" name="矩形 1"/>
          <p:cNvSpPr>
            <a:spLocks noChangeArrowheads="1"/>
          </p:cNvSpPr>
          <p:nvPr/>
        </p:nvSpPr>
        <p:spPr bwMode="auto">
          <a:xfrm>
            <a:off x="192363" y="8006700"/>
            <a:ext cx="75612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600" dirty="0">
                <a:solidFill>
                  <a:srgbClr val="00B050"/>
                </a:solidFill>
              </a:rPr>
              <a:t>圖片說明</a:t>
            </a:r>
            <a:r>
              <a:rPr lang="en-US" altLang="zh-TW" sz="3600" dirty="0">
                <a:solidFill>
                  <a:srgbClr val="00B050"/>
                </a:solidFill>
              </a:rPr>
              <a:t>: </a:t>
            </a:r>
            <a:r>
              <a:rPr lang="zh-TW" altLang="en-US" sz="3600" dirty="0">
                <a:solidFill>
                  <a:srgbClr val="00B050"/>
                </a:solidFill>
              </a:rPr>
              <a:t>地球與海王星大小對照</a:t>
            </a:r>
          </a:p>
          <a:p>
            <a:r>
              <a:rPr lang="zh-TW" altLang="en-US" sz="2000" dirty="0">
                <a:solidFill>
                  <a:srgbClr val="00B050"/>
                </a:solidFill>
              </a:rPr>
              <a:t>圖片來源</a:t>
            </a:r>
            <a:r>
              <a:rPr lang="en-US" altLang="zh-TW" sz="2000" dirty="0">
                <a:solidFill>
                  <a:srgbClr val="00B050"/>
                </a:solidFill>
              </a:rPr>
              <a:t>:</a:t>
            </a:r>
            <a:r>
              <a:rPr lang="zh-TW" altLang="en-US" sz="2000" dirty="0">
                <a:solidFill>
                  <a:srgbClr val="00B050"/>
                </a:solidFill>
              </a:rPr>
              <a:t>美國太空總署</a:t>
            </a:r>
            <a:r>
              <a:rPr lang="en-US" altLang="zh-TW" sz="2000" dirty="0">
                <a:solidFill>
                  <a:srgbClr val="00B050"/>
                </a:solidFill>
              </a:rPr>
              <a:t>(NASA)</a:t>
            </a:r>
            <a:r>
              <a:rPr lang="en-US" altLang="zh-TW" dirty="0">
                <a:solidFill>
                  <a:srgbClr val="00B050"/>
                </a:solidFill>
              </a:rPr>
              <a:t> </a:t>
            </a:r>
          </a:p>
        </p:txBody>
      </p:sp>
      <p:sp>
        <p:nvSpPr>
          <p:cNvPr id="177157" name="矩形 2"/>
          <p:cNvSpPr>
            <a:spLocks noChangeArrowheads="1"/>
          </p:cNvSpPr>
          <p:nvPr/>
        </p:nvSpPr>
        <p:spPr bwMode="auto">
          <a:xfrm>
            <a:off x="192363" y="6037447"/>
            <a:ext cx="749694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dirty="0">
                <a:solidFill>
                  <a:srgbClr val="FF0000"/>
                </a:solidFill>
              </a:rPr>
              <a:t>是唯一 </a:t>
            </a:r>
            <a:r>
              <a:rPr lang="en-US" altLang="zh-TW" sz="6000" dirty="0">
                <a:solidFill>
                  <a:srgbClr val="FF0000"/>
                </a:solidFill>
              </a:rPr>
              <a:t>1</a:t>
            </a:r>
            <a:r>
              <a:rPr lang="zh-TW" altLang="en-US" sz="6000" dirty="0">
                <a:solidFill>
                  <a:srgbClr val="FF0000"/>
                </a:solidFill>
              </a:rPr>
              <a:t>顆依靠「數學計算」找到的行星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內容版面配置區 2"/>
          <p:cNvSpPr txBox="1">
            <a:spLocks/>
          </p:cNvSpPr>
          <p:nvPr/>
        </p:nvSpPr>
        <p:spPr bwMode="auto">
          <a:xfrm>
            <a:off x="11338408" y="6311726"/>
            <a:ext cx="4822825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>
                <a:solidFill>
                  <a:srgbClr val="00B0F0"/>
                </a:solidFill>
              </a:rPr>
              <a:t> </a:t>
            </a:r>
            <a:r>
              <a:rPr lang="zh-TW" altLang="en-US" sz="5400" b="1" dirty="0">
                <a:solidFill>
                  <a:srgbClr val="FF0000"/>
                </a:solidFill>
              </a:rPr>
              <a:t>麻省理工學院</a:t>
            </a:r>
            <a:r>
              <a:rPr lang="en-US" altLang="zh-TW" sz="5400" b="1" dirty="0">
                <a:solidFill>
                  <a:srgbClr val="FF0000"/>
                </a:solidFill>
              </a:rPr>
              <a:t/>
            </a:r>
            <a:br>
              <a:rPr lang="en-US" altLang="zh-TW" sz="5400" b="1" dirty="0">
                <a:solidFill>
                  <a:srgbClr val="FF0000"/>
                </a:solidFill>
              </a:rPr>
            </a:br>
            <a:r>
              <a:rPr lang="en-US" altLang="zh-TW" sz="5400" b="1" dirty="0">
                <a:solidFill>
                  <a:srgbClr val="FF0000"/>
                </a:solidFill>
              </a:rPr>
              <a:t>   </a:t>
            </a:r>
            <a:r>
              <a:rPr lang="zh-TW" altLang="en-US" sz="5400" b="1" dirty="0">
                <a:solidFill>
                  <a:srgbClr val="FF0000"/>
                </a:solidFill>
              </a:rPr>
              <a:t>林肯實驗室</a:t>
            </a:r>
            <a:r>
              <a:rPr lang="en-US" altLang="zh-TW" sz="5400" b="1" dirty="0">
                <a:solidFill>
                  <a:srgbClr val="00B0F0"/>
                </a:solidFill>
              </a:rPr>
              <a:t/>
            </a:r>
            <a:br>
              <a:rPr lang="en-US" altLang="zh-TW" sz="5400" b="1" dirty="0">
                <a:solidFill>
                  <a:srgbClr val="00B0F0"/>
                </a:solidFill>
              </a:rPr>
            </a:br>
            <a:r>
              <a:rPr lang="zh-TW" altLang="en-US" sz="8800" b="1" dirty="0">
                <a:solidFill>
                  <a:srgbClr val="00B0F0"/>
                </a:solidFill>
              </a:rPr>
              <a:t>  </a:t>
            </a:r>
            <a:endParaRPr lang="en-US" altLang="zh-TW" sz="8800" b="1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3600" dirty="0">
              <a:solidFill>
                <a:srgbClr val="FF0000"/>
              </a:solidFill>
            </a:endParaRPr>
          </a:p>
        </p:txBody>
      </p:sp>
      <p:pic>
        <p:nvPicPr>
          <p:cNvPr id="178180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9" y="351865"/>
            <a:ext cx="11018336" cy="738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1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8" y="351866"/>
            <a:ext cx="8501280" cy="106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2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677" y="351865"/>
            <a:ext cx="2808288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菠蘿麵包（圖／翻攝自mealtessen.com）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917" y="3739415"/>
            <a:ext cx="3585754" cy="23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386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78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圖: 程序 16"/>
          <p:cNvSpPr/>
          <p:nvPr/>
        </p:nvSpPr>
        <p:spPr>
          <a:xfrm>
            <a:off x="612775" y="2524125"/>
            <a:ext cx="9382125" cy="37544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17513" y="579438"/>
            <a:ext cx="1024731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單層迴圈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endParaRPr lang="zh-TW" altLang="en-US" sz="7600" b="1" dirty="0">
              <a:solidFill>
                <a:srgbClr val="FF0000"/>
              </a:solidFill>
            </a:endParaRPr>
          </a:p>
        </p:txBody>
      </p:sp>
      <p:sp>
        <p:nvSpPr>
          <p:cNvPr id="3584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12A490E-B9B5-4B5C-8CFE-573BFAE1DBF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5845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576" y="6025529"/>
            <a:ext cx="2460625" cy="245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內容版面配置區 2"/>
          <p:cNvSpPr txBox="1">
            <a:spLocks/>
          </p:cNvSpPr>
          <p:nvPr/>
        </p:nvSpPr>
        <p:spPr bwMode="auto">
          <a:xfrm>
            <a:off x="10880725" y="2286000"/>
            <a:ext cx="598487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>
                <a:solidFill>
                  <a:srgbClr val="002060"/>
                </a:solidFill>
              </a:rPr>
              <a:t>(</a:t>
            </a:r>
            <a:r>
              <a:rPr lang="zh-TW" altLang="en-US" sz="4400" b="1">
                <a:solidFill>
                  <a:srgbClr val="002060"/>
                </a:solidFill>
              </a:rPr>
              <a:t>起點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終點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間隔</a:t>
            </a:r>
            <a:r>
              <a:rPr lang="en-US" altLang="zh-TW" sz="4400" b="1">
                <a:solidFill>
                  <a:srgbClr val="002060"/>
                </a:solidFill>
              </a:rPr>
              <a:t>)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35847" name="內容版面配置區 2"/>
          <p:cNvSpPr txBox="1">
            <a:spLocks/>
          </p:cNvSpPr>
          <p:nvPr/>
        </p:nvSpPr>
        <p:spPr bwMode="auto">
          <a:xfrm>
            <a:off x="10233025" y="3133725"/>
            <a:ext cx="5984875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包含起點 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 但不含終點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35848" name="內容版面配置區 2"/>
          <p:cNvSpPr txBox="1">
            <a:spLocks/>
          </p:cNvSpPr>
          <p:nvPr/>
        </p:nvSpPr>
        <p:spPr bwMode="auto">
          <a:xfrm>
            <a:off x="2600325" y="7021513"/>
            <a:ext cx="102965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>
                <a:solidFill>
                  <a:srgbClr val="002060"/>
                </a:solidFill>
              </a:rPr>
              <a:t>for </a:t>
            </a:r>
            <a:r>
              <a:rPr lang="zh-TW" altLang="en-US" sz="4400" b="1">
                <a:solidFill>
                  <a:srgbClr val="002060"/>
                </a:solidFill>
              </a:rPr>
              <a:t>迴圈內的每行程式碼前要有固定空格</a:t>
            </a:r>
            <a:r>
              <a:rPr lang="en-US" altLang="zh-TW" sz="4400" b="1">
                <a:solidFill>
                  <a:srgbClr val="002060"/>
                </a:solidFill>
              </a:rPr>
              <a:t>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也要注意 對齊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r>
              <a:rPr lang="zh-TW" altLang="en-US" sz="4400" b="1">
                <a:solidFill>
                  <a:srgbClr val="002060"/>
                </a:solidFill>
              </a:rPr>
              <a:t>非常重要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2" name="向左箭號 11"/>
          <p:cNvSpPr/>
          <p:nvPr/>
        </p:nvSpPr>
        <p:spPr>
          <a:xfrm rot="5400000">
            <a:off x="106363" y="6827838"/>
            <a:ext cx="2405062" cy="13065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3585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560638"/>
            <a:ext cx="9170988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 rot="20208656">
            <a:off x="9117013" y="2676525"/>
            <a:ext cx="1706562" cy="792163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" name="向左箭號 14"/>
          <p:cNvSpPr/>
          <p:nvPr/>
        </p:nvSpPr>
        <p:spPr>
          <a:xfrm rot="1843963">
            <a:off x="9645650" y="4194175"/>
            <a:ext cx="2022475" cy="792163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53" name="內容版面配置區 2"/>
          <p:cNvSpPr txBox="1">
            <a:spLocks/>
          </p:cNvSpPr>
          <p:nvPr/>
        </p:nvSpPr>
        <p:spPr bwMode="auto">
          <a:xfrm>
            <a:off x="11728450" y="4843463"/>
            <a:ext cx="3544888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記得加 冒號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BB6D51A-C737-4BDA-8E61-757641F3FDB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150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76131" name="Picture 12" descr="Verrier海王星的發現者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6988"/>
            <a:ext cx="15792450" cy="763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512763" y="1476375"/>
            <a:ext cx="9575800" cy="66960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39738" y="527050"/>
            <a:ext cx="1163637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3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    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求等差數列</a:t>
            </a:r>
            <a:r>
              <a:rPr lang="zh-TW" altLang="en-US" sz="16600" b="1" dirty="0">
                <a:solidFill>
                  <a:srgbClr val="FF0000"/>
                </a:solidFill>
              </a:rPr>
              <a:t>的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第 </a:t>
            </a:r>
            <a:r>
              <a:rPr lang="en-US" altLang="zh-TW" sz="16600" b="1" dirty="0" err="1">
                <a:solidFill>
                  <a:srgbClr val="FF0000"/>
                </a:solidFill>
              </a:rPr>
              <a:t>i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項</a:t>
            </a:r>
            <a:endParaRPr lang="zh-TW" altLang="en-US" sz="16600" b="1" dirty="0">
              <a:solidFill>
                <a:srgbClr val="FF000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3686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8486B66-6F78-4AB7-B368-231CA85D9B0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6869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576" y="3155382"/>
            <a:ext cx="2378274" cy="237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內容版面配置區 2"/>
          <p:cNvSpPr txBox="1">
            <a:spLocks/>
          </p:cNvSpPr>
          <p:nvPr/>
        </p:nvSpPr>
        <p:spPr bwMode="auto">
          <a:xfrm>
            <a:off x="11099800" y="6278563"/>
            <a:ext cx="439420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注意指令 </a:t>
            </a:r>
            <a:r>
              <a:rPr lang="en-US" altLang="zh-TW" sz="4400" b="1">
                <a:solidFill>
                  <a:srgbClr val="002060"/>
                </a:solidFill>
              </a:rPr>
              <a:t>a = a+d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3687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547813"/>
            <a:ext cx="9374187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向左箭號 9"/>
          <p:cNvSpPr/>
          <p:nvPr/>
        </p:nvSpPr>
        <p:spPr>
          <a:xfrm>
            <a:off x="6359525" y="6278563"/>
            <a:ext cx="4694238" cy="7477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程序 10"/>
          <p:cNvSpPr/>
          <p:nvPr/>
        </p:nvSpPr>
        <p:spPr>
          <a:xfrm>
            <a:off x="595313" y="1187450"/>
            <a:ext cx="12098337" cy="72088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584200" y="504825"/>
            <a:ext cx="1163637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    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求數列的第 </a:t>
            </a:r>
            <a:r>
              <a:rPr lang="en-US" altLang="zh-TW" sz="16600" b="1" dirty="0" err="1" smtClean="0">
                <a:solidFill>
                  <a:srgbClr val="FF0000"/>
                </a:solidFill>
              </a:rPr>
              <a:t>i</a:t>
            </a:r>
            <a:r>
              <a:rPr lang="en-US" altLang="zh-TW" sz="16600" b="1" dirty="0" smtClean="0">
                <a:solidFill>
                  <a:srgbClr val="FF0000"/>
                </a:solidFill>
              </a:rPr>
              <a:t> 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項與 前 </a:t>
            </a:r>
            <a:r>
              <a:rPr lang="en-US" altLang="zh-TW" sz="16600" b="1" dirty="0" err="1">
                <a:solidFill>
                  <a:srgbClr val="FF0000"/>
                </a:solidFill>
              </a:rPr>
              <a:t>i</a:t>
            </a:r>
            <a:r>
              <a:rPr lang="zh-TW" altLang="en-US" sz="16600" b="1" dirty="0" smtClean="0">
                <a:solidFill>
                  <a:srgbClr val="FF0000"/>
                </a:solidFill>
              </a:rPr>
              <a:t>項和</a:t>
            </a:r>
            <a:endParaRPr lang="zh-TW" altLang="en-US" sz="16600" b="1" dirty="0">
              <a:solidFill>
                <a:srgbClr val="FF000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3789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C5B2430-D828-4D0C-9596-C4705ED5106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37893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600" y="6156746"/>
            <a:ext cx="2378026" cy="237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296988"/>
            <a:ext cx="11760200" cy="691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527" y="1735385"/>
            <a:ext cx="2184847" cy="218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內容版面配置區 2"/>
          <p:cNvSpPr txBox="1">
            <a:spLocks/>
          </p:cNvSpPr>
          <p:nvPr/>
        </p:nvSpPr>
        <p:spPr bwMode="auto">
          <a:xfrm>
            <a:off x="1736725" y="323850"/>
            <a:ext cx="920908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試修改前頁的程式</a:t>
            </a:r>
            <a:r>
              <a:rPr lang="en-US" altLang="zh-TW" sz="8000" b="1"/>
              <a:t>~</a:t>
            </a:r>
            <a:br>
              <a:rPr lang="en-US" altLang="zh-TW" sz="8000" b="1"/>
            </a:b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736725" y="1874838"/>
            <a:ext cx="72644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(1)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只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出第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N 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項</a:t>
            </a:r>
            <a:endParaRPr lang="zh-TW" altLang="en-US" sz="6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(2)</a:t>
            </a:r>
            <a:r>
              <a:rPr lang="zh-TW" altLang="en-US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只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出前 </a:t>
            </a: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N 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項和</a:t>
            </a:r>
            <a:endParaRPr lang="zh-TW" altLang="en-US" sz="6000" b="1" dirty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sp>
        <p:nvSpPr>
          <p:cNvPr id="3891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5F8F0A0-BE01-4CAD-9799-A224C540E05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8918" name="內容版面配置區 2"/>
          <p:cNvSpPr txBox="1">
            <a:spLocks/>
          </p:cNvSpPr>
          <p:nvPr/>
        </p:nvSpPr>
        <p:spPr bwMode="auto">
          <a:xfrm>
            <a:off x="1852613" y="4572000"/>
            <a:ext cx="53403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試寫程式</a:t>
            </a:r>
            <a:r>
              <a:rPr lang="en-US" altLang="zh-TW" sz="8000" b="1"/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38919" name="矩形 7"/>
          <p:cNvSpPr>
            <a:spLocks noChangeArrowheads="1"/>
          </p:cNvSpPr>
          <p:nvPr/>
        </p:nvSpPr>
        <p:spPr bwMode="auto">
          <a:xfrm>
            <a:off x="1881188" y="5953125"/>
            <a:ext cx="8177212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600"/>
              <a:t>第 </a:t>
            </a:r>
            <a:r>
              <a:rPr lang="en-US" altLang="zh-TW" sz="3600"/>
              <a:t>1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  <a:p>
            <a:r>
              <a:rPr lang="zh-TW" altLang="en-US" sz="3600"/>
              <a:t>第 </a:t>
            </a:r>
            <a:r>
              <a:rPr lang="en-US" altLang="zh-TW" sz="3600"/>
              <a:t>2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  <a:p>
            <a:r>
              <a:rPr lang="zh-TW" altLang="en-US" sz="3600"/>
              <a:t>第 </a:t>
            </a:r>
            <a:r>
              <a:rPr lang="en-US" altLang="zh-TW" sz="3600"/>
              <a:t>3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  <a:p>
            <a:r>
              <a:rPr lang="zh-TW" altLang="en-US" sz="3600"/>
              <a:t>第 </a:t>
            </a:r>
            <a:r>
              <a:rPr lang="en-US" altLang="zh-TW" sz="3600"/>
              <a:t>4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  <a:p>
            <a:r>
              <a:rPr lang="zh-TW" altLang="en-US" sz="3600"/>
              <a:t>第 </a:t>
            </a:r>
            <a:r>
              <a:rPr lang="en-US" altLang="zh-TW" sz="3600"/>
              <a:t>5 </a:t>
            </a:r>
            <a:r>
              <a:rPr lang="zh-TW" altLang="en-US" sz="3600"/>
              <a:t>次罰寫</a:t>
            </a:r>
            <a:r>
              <a:rPr lang="en-US" altLang="zh-TW" sz="3600"/>
              <a:t>: </a:t>
            </a:r>
            <a:r>
              <a:rPr lang="zh-TW" altLang="en-US" sz="3600"/>
              <a:t>我以後上課不會打瞌睡</a:t>
            </a:r>
          </a:p>
        </p:txBody>
      </p:sp>
      <p:pic>
        <p:nvPicPr>
          <p:cNvPr id="38920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4581525"/>
            <a:ext cx="11826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382588"/>
            <a:ext cx="1182687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825" y="5541963"/>
            <a:ext cx="2665413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365125" y="2284413"/>
            <a:ext cx="9304338" cy="58166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4096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76" y="2435225"/>
            <a:ext cx="9034488" cy="541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矩形 3"/>
          <p:cNvSpPr>
            <a:spLocks noChangeArrowheads="1"/>
          </p:cNvSpPr>
          <p:nvPr/>
        </p:nvSpPr>
        <p:spPr bwMode="auto">
          <a:xfrm>
            <a:off x="285750" y="161925"/>
            <a:ext cx="1217612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從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M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到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的自然數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>(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包含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M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與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</a:b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試求其平方和？</a:t>
            </a:r>
          </a:p>
        </p:txBody>
      </p:sp>
      <p:sp>
        <p:nvSpPr>
          <p:cNvPr id="40965" name="內容版面配置區 2"/>
          <p:cNvSpPr txBox="1">
            <a:spLocks/>
          </p:cNvSpPr>
          <p:nvPr/>
        </p:nvSpPr>
        <p:spPr bwMode="auto">
          <a:xfrm>
            <a:off x="9890125" y="2065338"/>
            <a:ext cx="5329238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試寫程式</a:t>
            </a:r>
            <a:r>
              <a:rPr lang="en-US" altLang="zh-TW" sz="6000" b="1" dirty="0"/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FF0000"/>
                </a:solidFill>
              </a:rPr>
              <a:t>以</a:t>
            </a:r>
            <a:r>
              <a:rPr lang="en-US" altLang="zh-TW" sz="6000" b="1" dirty="0">
                <a:solidFill>
                  <a:srgbClr val="FF0000"/>
                </a:solidFill>
              </a:rPr>
              <a:t>M=26 ,  N=50  </a:t>
            </a:r>
            <a:r>
              <a:rPr lang="zh-TW" altLang="en-US" sz="6000" b="1" dirty="0">
                <a:solidFill>
                  <a:srgbClr val="FF0000"/>
                </a:solidFill>
              </a:rPr>
              <a:t>輸出結果</a:t>
            </a:r>
            <a:endParaRPr lang="zh-TW" altLang="en-US" sz="8600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40966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584" y="5247444"/>
            <a:ext cx="1817763" cy="18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D2785A6-1D76-439F-9C21-997B944C6E1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19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97638" y="5230813"/>
            <a:ext cx="2366962" cy="6397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22363" y="6156325"/>
            <a:ext cx="2405062" cy="6826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向左箭號 9"/>
          <p:cNvSpPr/>
          <p:nvPr/>
        </p:nvSpPr>
        <p:spPr>
          <a:xfrm>
            <a:off x="9669463" y="5797550"/>
            <a:ext cx="1987550" cy="136683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0971" name="內容版面配置區 2"/>
          <p:cNvSpPr txBox="1">
            <a:spLocks/>
          </p:cNvSpPr>
          <p:nvPr/>
        </p:nvSpPr>
        <p:spPr bwMode="auto">
          <a:xfrm>
            <a:off x="9804400" y="7316788"/>
            <a:ext cx="4608513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這</a:t>
            </a:r>
            <a:r>
              <a:rPr lang="en-US" altLang="zh-TW" sz="4400" b="1" dirty="0">
                <a:solidFill>
                  <a:srgbClr val="002060"/>
                </a:solidFill>
              </a:rPr>
              <a:t>2</a:t>
            </a:r>
            <a:r>
              <a:rPr lang="zh-TW" altLang="en-US" sz="4400" b="1" dirty="0">
                <a:solidFill>
                  <a:srgbClr val="002060"/>
                </a:solidFill>
              </a:rPr>
              <a:t>行程式碼是</a:t>
            </a:r>
            <a:r>
              <a:rPr lang="en-US" altLang="zh-TW" sz="4400" b="1" dirty="0">
                <a:solidFill>
                  <a:srgbClr val="002060"/>
                </a:solidFill>
              </a:rPr>
              <a:t>~</a:t>
            </a:r>
            <a:endParaRPr lang="zh-TW" altLang="en-US" sz="4400" b="1" dirty="0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 descr="img_1233_67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74" y="6827837"/>
            <a:ext cx="1975264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4CBBB64-7C6E-4E02-A4B8-F001AABA4E9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412" name="矩形 1"/>
          <p:cNvSpPr>
            <a:spLocks noChangeArrowheads="1"/>
          </p:cNvSpPr>
          <p:nvPr/>
        </p:nvSpPr>
        <p:spPr bwMode="auto">
          <a:xfrm>
            <a:off x="1160463" y="612775"/>
            <a:ext cx="146891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7200"/>
              <a:t>Google Colaboratory</a:t>
            </a:r>
          </a:p>
          <a:p>
            <a:r>
              <a:rPr lang="zh-TW" altLang="en-US" sz="7200"/>
              <a:t>適合</a:t>
            </a:r>
            <a:r>
              <a:rPr lang="en-US" altLang="zh-TW" sz="7200"/>
              <a:t>Python</a:t>
            </a:r>
            <a:r>
              <a:rPr lang="zh-TW" altLang="en-US" sz="7200"/>
              <a:t>初學者的雲端開發環境</a:t>
            </a:r>
          </a:p>
        </p:txBody>
      </p:sp>
      <p:sp>
        <p:nvSpPr>
          <p:cNvPr id="17413" name="矩形 2"/>
          <p:cNvSpPr>
            <a:spLocks noChangeArrowheads="1"/>
          </p:cNvSpPr>
          <p:nvPr/>
        </p:nvSpPr>
        <p:spPr bwMode="auto">
          <a:xfrm>
            <a:off x="1016000" y="3779838"/>
            <a:ext cx="13970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200"/>
              <a:t>簡稱 </a:t>
            </a:r>
            <a:r>
              <a:rPr lang="en-US" altLang="zh-TW" sz="3200"/>
              <a:t>Colab</a:t>
            </a:r>
            <a:r>
              <a:rPr lang="zh-TW" altLang="en-US" sz="3200"/>
              <a:t> 是一個在雲端運行的編輯執行環境，由</a:t>
            </a:r>
            <a:r>
              <a:rPr lang="en-US" altLang="zh-TW" sz="3200"/>
              <a:t>Google</a:t>
            </a:r>
            <a:r>
              <a:rPr lang="zh-TW" altLang="en-US" sz="3200"/>
              <a:t>提供開發者虛擬機，並支援</a:t>
            </a:r>
            <a:r>
              <a:rPr lang="en-US" altLang="zh-TW" sz="3200"/>
              <a:t>Python</a:t>
            </a:r>
            <a:r>
              <a:rPr lang="zh-TW" altLang="en-US" sz="3200"/>
              <a:t>程式。只需要瀏覽器就可以運作，完全免費。</a:t>
            </a:r>
          </a:p>
          <a:p>
            <a:endParaRPr lang="zh-TW" altLang="en-US" sz="3200"/>
          </a:p>
          <a:p>
            <a:r>
              <a:rPr lang="zh-TW" altLang="en-US" sz="3200"/>
              <a:t>程式碼預設會直接儲存在開發者的</a:t>
            </a:r>
            <a:r>
              <a:rPr lang="en-US" altLang="zh-TW" sz="3200"/>
              <a:t>Google Drive</a:t>
            </a:r>
            <a:r>
              <a:rPr lang="zh-TW" altLang="en-US" sz="3200"/>
              <a:t>雲端硬碟中，執行時由虛擬機提供強大的運算能力，不會用到本機的資源。但要注意在閒置一段時間後，虛擬機會被停止並回收運算資源，此時只需再重新連接即可。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3"/>
          <p:cNvSpPr>
            <a:spLocks noChangeArrowheads="1"/>
          </p:cNvSpPr>
          <p:nvPr/>
        </p:nvSpPr>
        <p:spPr bwMode="auto">
          <a:xfrm>
            <a:off x="1673225" y="612775"/>
            <a:ext cx="120173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從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M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到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的自然數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>(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包含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M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與</a:t>
            </a:r>
            <a:r>
              <a:rPr lang="en-US" altLang="zh-TW" sz="6600" b="1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600" b="1">
                <a:solidFill>
                  <a:srgbClr val="002060"/>
                </a:solidFill>
                <a:ea typeface="標楷體" panose="03000509000000000000" pitchFamily="65" charset="-120"/>
              </a:rPr>
            </a:br>
            <a:r>
              <a:rPr lang="zh-TW" altLang="en-US" sz="6600" b="1">
                <a:solidFill>
                  <a:srgbClr val="002060"/>
                </a:solidFill>
                <a:ea typeface="標楷體" panose="03000509000000000000" pitchFamily="65" charset="-120"/>
              </a:rPr>
              <a:t>試求其連乘積？</a:t>
            </a:r>
          </a:p>
        </p:txBody>
      </p:sp>
      <p:sp>
        <p:nvSpPr>
          <p:cNvPr id="43011" name="內容版面配置區 2"/>
          <p:cNvSpPr txBox="1">
            <a:spLocks/>
          </p:cNvSpPr>
          <p:nvPr/>
        </p:nvSpPr>
        <p:spPr bwMode="auto">
          <a:xfrm>
            <a:off x="1808163" y="3348038"/>
            <a:ext cx="839787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FF0000"/>
                </a:solidFill>
              </a:rPr>
              <a:t>以 </a:t>
            </a:r>
            <a:r>
              <a:rPr lang="en-US" altLang="zh-TW" sz="6000" b="1">
                <a:solidFill>
                  <a:srgbClr val="FF0000"/>
                </a:solidFill>
              </a:rPr>
              <a:t>M=1 , N=10  </a:t>
            </a:r>
            <a:r>
              <a:rPr lang="zh-TW" altLang="en-US" sz="6000" b="1">
                <a:solidFill>
                  <a:srgbClr val="FF0000"/>
                </a:solidFill>
              </a:rPr>
              <a:t>輸出結果</a:t>
            </a:r>
            <a:endParaRPr lang="zh-TW" altLang="en-US" sz="860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43012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488" y="5508500"/>
            <a:ext cx="2521075" cy="2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513EF70-FEC9-4D97-9D8E-39DB4CEFA05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流程圖: 程序 14"/>
          <p:cNvSpPr/>
          <p:nvPr/>
        </p:nvSpPr>
        <p:spPr>
          <a:xfrm>
            <a:off x="509588" y="2771775"/>
            <a:ext cx="7489825" cy="58769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45059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2859088"/>
            <a:ext cx="7273925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矩形 3"/>
          <p:cNvSpPr>
            <a:spLocks noChangeArrowheads="1"/>
          </p:cNvSpPr>
          <p:nvPr/>
        </p:nvSpPr>
        <p:spPr bwMode="auto">
          <a:xfrm>
            <a:off x="296863" y="-3175"/>
            <a:ext cx="142208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 dirty="0">
                <a:solidFill>
                  <a:srgbClr val="FF0000"/>
                </a:solidFill>
                <a:ea typeface="標楷體" panose="03000509000000000000" pitchFamily="65" charset="-120"/>
              </a:rPr>
              <a:t>大雄</a:t>
            </a:r>
            <a:r>
              <a:rPr lang="zh-TW" altLang="en-US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>於每年的年初於銀行存入</a:t>
            </a:r>
            <a:r>
              <a:rPr lang="en-US" altLang="zh-TW" sz="6000" b="1" dirty="0">
                <a:solidFill>
                  <a:srgbClr val="FF0000"/>
                </a:solidFill>
                <a:ea typeface="標楷體" panose="03000509000000000000" pitchFamily="65" charset="-120"/>
              </a:rPr>
              <a:t>a</a:t>
            </a:r>
            <a:r>
              <a:rPr lang="zh-TW" altLang="en-US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>元，</a:t>
            </a:r>
            <a:r>
              <a:rPr lang="en-US" altLang="zh-TW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 dirty="0">
                <a:solidFill>
                  <a:srgbClr val="002060"/>
                </a:solidFill>
                <a:ea typeface="標楷體" panose="03000509000000000000" pitchFamily="65" charset="-120"/>
              </a:rPr>
            </a:br>
            <a:r>
              <a:rPr lang="zh-TW" altLang="en-US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>按複利計算，年利率 </a:t>
            </a:r>
            <a:r>
              <a:rPr lang="en-US" altLang="zh-TW" sz="6000" b="1" dirty="0">
                <a:solidFill>
                  <a:srgbClr val="FF0000"/>
                </a:solidFill>
                <a:ea typeface="標楷體" panose="03000509000000000000" pitchFamily="65" charset="-120"/>
              </a:rPr>
              <a:t>r</a:t>
            </a:r>
            <a:r>
              <a:rPr lang="en-US" altLang="zh-TW" sz="6000" b="1" dirty="0">
                <a:solidFill>
                  <a:srgbClr val="002060"/>
                </a:solidFill>
                <a:ea typeface="標楷體" panose="03000509000000000000" pitchFamily="65" charset="-120"/>
              </a:rPr>
              <a:t> ,</a:t>
            </a:r>
            <a:br>
              <a:rPr lang="en-US" altLang="zh-TW" sz="6000" b="1" dirty="0">
                <a:solidFill>
                  <a:srgbClr val="002060"/>
                </a:solidFill>
                <a:ea typeface="標楷體" panose="03000509000000000000" pitchFamily="65" charset="-120"/>
              </a:rPr>
            </a:br>
            <a:r>
              <a:rPr lang="zh-TW" altLang="en-US" sz="6000" b="1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試問 </a:t>
            </a:r>
            <a:r>
              <a:rPr lang="en-US" altLang="zh-TW" sz="60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lang="zh-TW" altLang="en-US" sz="6000" b="1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年後</a:t>
            </a:r>
            <a:r>
              <a:rPr lang="zh-TW" altLang="en-US" sz="6000" b="1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大雄</a:t>
            </a:r>
            <a:r>
              <a:rPr lang="zh-TW" altLang="en-US" sz="6000" b="1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可領回本利和多少元？</a:t>
            </a:r>
            <a:endParaRPr lang="zh-TW" altLang="en-US" sz="6000" b="1" dirty="0">
              <a:solidFill>
                <a:srgbClr val="002060"/>
              </a:solidFill>
              <a:ea typeface="標楷體" panose="03000509000000000000" pitchFamily="65" charset="-120"/>
            </a:endParaRPr>
          </a:p>
        </p:txBody>
      </p:sp>
      <p:pic>
        <p:nvPicPr>
          <p:cNvPr id="45061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94" y="3525838"/>
            <a:ext cx="2389187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329AC25-621C-4896-AF46-429800405F0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2213" y="6581775"/>
            <a:ext cx="2349500" cy="4397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92213" y="7237413"/>
            <a:ext cx="2349500" cy="5349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065" name="內容版面配置區 2"/>
          <p:cNvSpPr txBox="1">
            <a:spLocks/>
          </p:cNvSpPr>
          <p:nvPr/>
        </p:nvSpPr>
        <p:spPr bwMode="auto">
          <a:xfrm>
            <a:off x="8761413" y="6599238"/>
            <a:ext cx="4608512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這</a:t>
            </a:r>
            <a:r>
              <a:rPr lang="en-US" altLang="zh-TW" sz="4400" b="1">
                <a:solidFill>
                  <a:srgbClr val="002060"/>
                </a:solidFill>
              </a:rPr>
              <a:t>2</a:t>
            </a:r>
            <a:r>
              <a:rPr lang="zh-TW" altLang="en-US" sz="4400" b="1">
                <a:solidFill>
                  <a:srgbClr val="002060"/>
                </a:solidFill>
              </a:rPr>
              <a:t>行程式碼是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2" name="向左箭號 11"/>
          <p:cNvSpPr/>
          <p:nvPr/>
        </p:nvSpPr>
        <p:spPr>
          <a:xfrm>
            <a:off x="6173788" y="6596063"/>
            <a:ext cx="2509837" cy="7572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45067" name="群組 1"/>
          <p:cNvGrpSpPr>
            <a:grpSpLocks/>
          </p:cNvGrpSpPr>
          <p:nvPr/>
        </p:nvGrpSpPr>
        <p:grpSpPr bwMode="auto">
          <a:xfrm>
            <a:off x="6848475" y="7704138"/>
            <a:ext cx="7377113" cy="1208087"/>
            <a:chOff x="8761413" y="7424738"/>
            <a:chExt cx="7377112" cy="1208087"/>
          </a:xfrm>
        </p:grpSpPr>
        <p:sp>
          <p:nvSpPr>
            <p:cNvPr id="45068" name="內容版面配置區 2"/>
            <p:cNvSpPr txBox="1">
              <a:spLocks/>
            </p:cNvSpPr>
            <p:nvPr/>
          </p:nvSpPr>
          <p:spPr bwMode="auto">
            <a:xfrm>
              <a:off x="11530013" y="7458075"/>
              <a:ext cx="4608512" cy="117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1pPr>
              <a:lvl2pPr marL="547688" indent="-22860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2pPr>
              <a:lvl3pPr marL="822325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3pPr>
              <a:lvl4pPr marL="1096963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4pPr>
              <a:lvl5pPr marL="13716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5pPr>
              <a:lvl6pPr marL="1828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6pPr>
              <a:lvl7pPr marL="2286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7pPr>
              <a:lvl8pPr marL="2743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8pPr>
              <a:lvl9pPr marL="32004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新細明體" panose="02020500000000000000" pitchFamily="18" charset="-120"/>
                </a:defRPr>
              </a:lvl9pPr>
            </a:lstStyle>
            <a:p>
              <a:pPr>
                <a:buFont typeface="Wingdings 2" panose="05020102010507070707" pitchFamily="18" charset="2"/>
                <a:buNone/>
              </a:pPr>
              <a:r>
                <a:rPr lang="zh-TW" altLang="en-US" sz="4400" b="1">
                  <a:solidFill>
                    <a:srgbClr val="002060"/>
                  </a:solidFill>
                </a:rPr>
                <a:t>如何只輸出整數</a:t>
              </a:r>
              <a:r>
                <a:rPr lang="en-US" altLang="zh-TW" sz="4400" b="1">
                  <a:solidFill>
                    <a:srgbClr val="002060"/>
                  </a:solidFill>
                </a:rPr>
                <a:t>~</a:t>
              </a:r>
              <a:endParaRPr lang="zh-TW" altLang="en-US" sz="4400" b="1">
                <a:solidFill>
                  <a:srgbClr val="002060"/>
                </a:solidFill>
              </a:endParaRPr>
            </a:p>
            <a:p>
              <a:pPr>
                <a:buFont typeface="Wingdings 2" panose="05020102010507070707" pitchFamily="18" charset="2"/>
                <a:buNone/>
              </a:pPr>
              <a:endParaRPr lang="zh-TW" altLang="en-US" sz="8600"/>
            </a:p>
            <a:p>
              <a:pPr>
                <a:buFont typeface="Wingdings 2" panose="05020102010507070707" pitchFamily="18" charset="2"/>
                <a:buNone/>
              </a:pPr>
              <a:endParaRPr lang="en-US" altLang="zh-TW"/>
            </a:p>
            <a:p>
              <a:pPr eaLnBrk="1" hangingPunct="1">
                <a:buFont typeface="Wingdings 2" panose="05020102010507070707" pitchFamily="18" charset="2"/>
                <a:buNone/>
              </a:pPr>
              <a:endParaRPr lang="en-US" altLang="zh-TW" u="sng"/>
            </a:p>
          </p:txBody>
        </p:sp>
        <p:sp>
          <p:nvSpPr>
            <p:cNvPr id="14" name="向左箭號 13"/>
            <p:cNvSpPr/>
            <p:nvPr/>
          </p:nvSpPr>
          <p:spPr>
            <a:xfrm>
              <a:off x="8761413" y="7424738"/>
              <a:ext cx="2790825" cy="757237"/>
            </a:xfrm>
            <a:prstGeom prst="lef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488" y="5534025"/>
            <a:ext cx="5472112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A289A58-3BD1-440F-8FB2-D16709FFA1F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16000" y="179388"/>
            <a:ext cx="13609638" cy="62484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zh-TW" sz="4000" b="1" u="sng" kern="100" dirty="0">
                <a:latin typeface="Times New Roman" panose="02020603050405020304" pitchFamily="18" charset="0"/>
              </a:rPr>
              <a:t>印度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有個古老的傳說﹐相傳</a:t>
            </a:r>
            <a:r>
              <a:rPr lang="zh-TW" altLang="zh-TW" sz="4000" b="1" u="sng" kern="100" dirty="0">
                <a:latin typeface="Times New Roman" panose="02020603050405020304" pitchFamily="18" charset="0"/>
              </a:rPr>
              <a:t>舍罕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王打算重賞發明西洋棋的宰相</a:t>
            </a:r>
            <a:r>
              <a:rPr lang="zh-TW" altLang="zh-TW" sz="4000" b="1" u="sng" kern="100" dirty="0">
                <a:latin typeface="Times New Roman" panose="02020603050405020304" pitchFamily="18" charset="0"/>
              </a:rPr>
              <a:t>達依爾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﹒宰相要求的獎賞是﹕在棋盤的第一格放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1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粒麥子﹐第二格放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2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粒﹐第三格放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4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粒﹐依此類推﹐每一格的麥子數均是前一格麥子數的兩倍﹒因為棋盤只有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64</a:t>
            </a:r>
            <a:r>
              <a:rPr lang="zh-TW" altLang="zh-TW" sz="4000" b="1" kern="100" dirty="0">
                <a:latin typeface="Times New Roman" panose="02020603050405020304" pitchFamily="18" charset="0"/>
              </a:rPr>
              <a:t>格﹐所以國王很爽快的答應了﹐那麼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> :</a:t>
            </a:r>
            <a:br>
              <a:rPr lang="en-US" altLang="zh-TW" sz="4000" b="1" kern="100" dirty="0">
                <a:latin typeface="Times New Roman" panose="02020603050405020304" pitchFamily="18" charset="0"/>
              </a:rPr>
            </a:b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(1)</a:t>
            </a:r>
            <a:r>
              <a:rPr lang="zh-TW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宰相可以得到多少粒麥子當作獎賞呢﹖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/>
            </a:r>
            <a:b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</a:b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(2)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這些</a:t>
            </a:r>
            <a:r>
              <a:rPr lang="zh-TW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麥子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約多少公噸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?(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取整數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(3)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這些</a:t>
            </a:r>
            <a:r>
              <a:rPr lang="zh-TW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麥子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可供全世界人口吃幾年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? (</a:t>
            </a:r>
            <a:r>
              <a:rPr lang="zh-TW" altLang="en-US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取整數</a:t>
            </a:r>
            <a:r>
              <a:rPr lang="en-US" altLang="zh-TW" sz="4000" b="1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altLang="zh-TW" sz="4000" b="1" kern="100" dirty="0">
                <a:latin typeface="Times New Roman" panose="02020603050405020304" pitchFamily="18" charset="0"/>
              </a:rPr>
              <a:t/>
            </a:r>
            <a:br>
              <a:rPr lang="en-US" altLang="zh-TW" sz="4000" b="1" kern="100" dirty="0">
                <a:latin typeface="Times New Roman" panose="02020603050405020304" pitchFamily="18" charset="0"/>
              </a:rPr>
            </a:br>
            <a:endParaRPr lang="zh-TW" altLang="en-US" sz="4000" b="1" dirty="0"/>
          </a:p>
        </p:txBody>
      </p:sp>
      <p:sp>
        <p:nvSpPr>
          <p:cNvPr id="47109" name="內容版面配置區 2"/>
          <p:cNvSpPr txBox="1">
            <a:spLocks/>
          </p:cNvSpPr>
          <p:nvPr/>
        </p:nvSpPr>
        <p:spPr bwMode="auto">
          <a:xfrm>
            <a:off x="1089025" y="6156325"/>
            <a:ext cx="727710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0000"/>
                </a:solidFill>
              </a:rPr>
              <a:t>參考資料 </a:t>
            </a:r>
            <a:r>
              <a:rPr lang="en-US" altLang="zh-TW" sz="4400" b="1" dirty="0">
                <a:solidFill>
                  <a:srgbClr val="000000"/>
                </a:solidFill>
              </a:rPr>
              <a:t>:</a:t>
            </a:r>
            <a:r>
              <a:rPr lang="zh-TW" altLang="en-US" sz="4400" b="1" dirty="0">
                <a:solidFill>
                  <a:srgbClr val="000000"/>
                </a:solidFill>
              </a:rPr>
              <a:t> </a:t>
            </a:r>
            <a:endParaRPr lang="en-US" altLang="zh-TW" sz="44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3600" b="1" dirty="0">
                <a:solidFill>
                  <a:srgbClr val="000000"/>
                </a:solidFill>
              </a:rPr>
              <a:t>40000</a:t>
            </a:r>
            <a:r>
              <a:rPr lang="zh-TW" altLang="en-US" sz="3600" b="1" dirty="0">
                <a:solidFill>
                  <a:srgbClr val="000000"/>
                </a:solidFill>
              </a:rPr>
              <a:t> 粒小麥 </a:t>
            </a:r>
            <a:r>
              <a:rPr lang="en-US" altLang="zh-TW" sz="3600" b="1" dirty="0">
                <a:solidFill>
                  <a:srgbClr val="000000"/>
                </a:solidFill>
              </a:rPr>
              <a:t>=</a:t>
            </a:r>
            <a:r>
              <a:rPr lang="zh-TW" altLang="en-US" sz="3600" b="1" dirty="0">
                <a:solidFill>
                  <a:srgbClr val="000000"/>
                </a:solidFill>
              </a:rPr>
              <a:t> </a:t>
            </a:r>
            <a:r>
              <a:rPr lang="en-US" altLang="zh-TW" sz="3600" b="1" dirty="0">
                <a:solidFill>
                  <a:srgbClr val="000000"/>
                </a:solidFill>
              </a:rPr>
              <a:t>1 </a:t>
            </a:r>
            <a:r>
              <a:rPr lang="zh-TW" altLang="en-US" sz="3600" b="1" dirty="0">
                <a:solidFill>
                  <a:srgbClr val="000000"/>
                </a:solidFill>
              </a:rPr>
              <a:t>公斤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3600" b="1" dirty="0">
                <a:solidFill>
                  <a:srgbClr val="000000"/>
                </a:solidFill>
              </a:rPr>
              <a:t>小麥的世界年需求量 </a:t>
            </a:r>
            <a:r>
              <a:rPr lang="en-US" altLang="zh-TW" sz="3600" b="1" dirty="0">
                <a:solidFill>
                  <a:srgbClr val="000000"/>
                </a:solidFill>
              </a:rPr>
              <a:t>=</a:t>
            </a:r>
            <a:r>
              <a:rPr lang="zh-TW" altLang="en-US" sz="3600" b="1" dirty="0">
                <a:solidFill>
                  <a:srgbClr val="000000"/>
                </a:solidFill>
              </a:rPr>
              <a:t> </a:t>
            </a:r>
            <a:r>
              <a:rPr lang="en-US" altLang="zh-TW" sz="3600" b="1" dirty="0">
                <a:solidFill>
                  <a:srgbClr val="000000"/>
                </a:solidFill>
              </a:rPr>
              <a:t>7.13</a:t>
            </a:r>
            <a:r>
              <a:rPr lang="zh-TW" altLang="en-US" sz="3600" b="1" dirty="0">
                <a:solidFill>
                  <a:srgbClr val="000000"/>
                </a:solidFill>
              </a:rPr>
              <a:t> 億噸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416" y="5781446"/>
            <a:ext cx="2645966" cy="264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流程圖: 程序 15"/>
          <p:cNvSpPr/>
          <p:nvPr/>
        </p:nvSpPr>
        <p:spPr>
          <a:xfrm>
            <a:off x="728663" y="1828800"/>
            <a:ext cx="9288462" cy="56388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17513" y="579438"/>
            <a:ext cx="1163637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>
                <a:solidFill>
                  <a:srgbClr val="FF0000"/>
                </a:solidFill>
              </a:rPr>
              <a:t>多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層迴圈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endParaRPr lang="zh-TW" altLang="en-US" sz="7600" b="1" dirty="0">
              <a:solidFill>
                <a:srgbClr val="FF0000"/>
              </a:solidFill>
            </a:endParaRPr>
          </a:p>
        </p:txBody>
      </p:sp>
      <p:sp>
        <p:nvSpPr>
          <p:cNvPr id="4813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921B771-201C-4252-A6E7-865CEDFCEEB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8134" name="內容版面配置區 2"/>
          <p:cNvSpPr txBox="1">
            <a:spLocks/>
          </p:cNvSpPr>
          <p:nvPr/>
        </p:nvSpPr>
        <p:spPr bwMode="auto">
          <a:xfrm>
            <a:off x="11090275" y="3375025"/>
            <a:ext cx="4291013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>
                <a:solidFill>
                  <a:srgbClr val="002060"/>
                </a:solidFill>
              </a:rPr>
              <a:t>(</a:t>
            </a:r>
            <a:r>
              <a:rPr lang="zh-TW" altLang="en-US" sz="4400" b="1">
                <a:solidFill>
                  <a:srgbClr val="002060"/>
                </a:solidFill>
              </a:rPr>
              <a:t>起點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終點</a:t>
            </a:r>
            <a:r>
              <a:rPr lang="en-US" altLang="zh-TW" sz="4400" b="1">
                <a:solidFill>
                  <a:srgbClr val="002060"/>
                </a:solidFill>
              </a:rPr>
              <a:t>,</a:t>
            </a:r>
            <a:r>
              <a:rPr lang="zh-TW" altLang="en-US" sz="4400" b="1">
                <a:solidFill>
                  <a:srgbClr val="002060"/>
                </a:solidFill>
              </a:rPr>
              <a:t>間隔</a:t>
            </a:r>
            <a:r>
              <a:rPr lang="en-US" altLang="zh-TW" sz="4400" b="1">
                <a:solidFill>
                  <a:srgbClr val="002060"/>
                </a:solidFill>
              </a:rPr>
              <a:t>)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48135" name="內容版面配置區 2"/>
          <p:cNvSpPr txBox="1">
            <a:spLocks/>
          </p:cNvSpPr>
          <p:nvPr/>
        </p:nvSpPr>
        <p:spPr bwMode="auto">
          <a:xfrm>
            <a:off x="10374313" y="4398963"/>
            <a:ext cx="598487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包含起點 </a:t>
            </a:r>
            <a:r>
              <a:rPr lang="en-US" altLang="zh-TW" sz="4400" b="1" dirty="0">
                <a:solidFill>
                  <a:srgbClr val="002060"/>
                </a:solidFill>
              </a:rPr>
              <a:t>,</a:t>
            </a:r>
            <a:r>
              <a:rPr lang="zh-TW" altLang="en-US" sz="4400" b="1" dirty="0">
                <a:solidFill>
                  <a:srgbClr val="002060"/>
                </a:solidFill>
              </a:rPr>
              <a:t> 但不含終點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48136" name="內容版面配置區 2"/>
          <p:cNvSpPr txBox="1">
            <a:spLocks/>
          </p:cNvSpPr>
          <p:nvPr/>
        </p:nvSpPr>
        <p:spPr bwMode="auto">
          <a:xfrm>
            <a:off x="2168525" y="7848600"/>
            <a:ext cx="727233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也要注意 對齊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r>
              <a:rPr lang="zh-TW" altLang="en-US" sz="4400" b="1">
                <a:solidFill>
                  <a:srgbClr val="002060"/>
                </a:solidFill>
              </a:rPr>
              <a:t>非常重要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2" name="向左箭號 11"/>
          <p:cNvSpPr/>
          <p:nvPr/>
        </p:nvSpPr>
        <p:spPr>
          <a:xfrm rot="5400000">
            <a:off x="929481" y="7592220"/>
            <a:ext cx="1152525" cy="13065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4813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865313"/>
            <a:ext cx="9056687" cy="556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 rot="20208656">
            <a:off x="9032875" y="2960688"/>
            <a:ext cx="1824038" cy="79216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" name="向左箭號 14"/>
          <p:cNvSpPr/>
          <p:nvPr/>
        </p:nvSpPr>
        <p:spPr>
          <a:xfrm rot="20208656">
            <a:off x="9590088" y="3903663"/>
            <a:ext cx="1597025" cy="79216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內容版面配置區 2"/>
          <p:cNvSpPr txBox="1">
            <a:spLocks/>
          </p:cNvSpPr>
          <p:nvPr/>
        </p:nvSpPr>
        <p:spPr bwMode="auto">
          <a:xfrm>
            <a:off x="4551363" y="201613"/>
            <a:ext cx="53403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試寫程式</a:t>
            </a:r>
            <a:r>
              <a:rPr lang="en-US" altLang="zh-TW" sz="8000" b="1"/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4915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C1FAB0B-A656-4BD3-B8EA-EC05B7566D6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1095375" y="2109788"/>
            <a:ext cx="6126163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若 </a:t>
            </a:r>
            <a:r>
              <a:rPr lang="en-US" altLang="zh-TW" sz="4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N</a:t>
            </a:r>
            <a:r>
              <a:rPr lang="en-US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9  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則</a:t>
            </a:r>
            <a:r>
              <a:rPr lang="zh-TW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出如下所示</a:t>
            </a:r>
            <a:r>
              <a:rPr lang="zh-TW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？</a:t>
            </a:r>
            <a:endParaRPr lang="zh-TW" altLang="en-US" sz="4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pic>
        <p:nvPicPr>
          <p:cNvPr id="4915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3422650"/>
            <a:ext cx="5818187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613" y="3367088"/>
            <a:ext cx="6037262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8923338" y="2195513"/>
            <a:ext cx="6126162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若 </a:t>
            </a:r>
            <a:r>
              <a:rPr lang="en-US" altLang="zh-TW" sz="4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N</a:t>
            </a:r>
            <a:r>
              <a:rPr lang="en-US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=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9  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則</a:t>
            </a:r>
            <a:r>
              <a:rPr lang="zh-TW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出如下所示</a:t>
            </a:r>
            <a:r>
              <a:rPr lang="zh-TW" altLang="zh-TW" sz="4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？</a:t>
            </a:r>
            <a:endParaRPr lang="zh-TW" altLang="en-US" sz="4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pic>
        <p:nvPicPr>
          <p:cNvPr id="49160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1662113"/>
            <a:ext cx="1184275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8" y="1690688"/>
            <a:ext cx="1182687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圖: 程序 16"/>
          <p:cNvSpPr/>
          <p:nvPr/>
        </p:nvSpPr>
        <p:spPr>
          <a:xfrm>
            <a:off x="612775" y="2524125"/>
            <a:ext cx="9382125" cy="292258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17513" y="579438"/>
            <a:ext cx="10247312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單層迴圈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endParaRPr lang="zh-TW" altLang="en-US" sz="7600" b="1" dirty="0">
              <a:solidFill>
                <a:srgbClr val="FF0000"/>
              </a:solidFill>
            </a:endParaRPr>
          </a:p>
        </p:txBody>
      </p:sp>
      <p:sp>
        <p:nvSpPr>
          <p:cNvPr id="5120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6312994-A3B6-4990-956D-718CD0E0129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1205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7584" y="6496106"/>
            <a:ext cx="2107748" cy="210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內容版面配置區 2"/>
          <p:cNvSpPr txBox="1">
            <a:spLocks/>
          </p:cNvSpPr>
          <p:nvPr/>
        </p:nvSpPr>
        <p:spPr bwMode="auto">
          <a:xfrm>
            <a:off x="2600325" y="7021513"/>
            <a:ext cx="102965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>
                <a:solidFill>
                  <a:srgbClr val="002060"/>
                </a:solidFill>
              </a:rPr>
              <a:t>for </a:t>
            </a:r>
            <a:r>
              <a:rPr lang="zh-TW" altLang="en-US" sz="4400" b="1" dirty="0">
                <a:solidFill>
                  <a:srgbClr val="002060"/>
                </a:solidFill>
              </a:rPr>
              <a:t>迴圈內的每行程式碼前要有固定空格</a:t>
            </a:r>
            <a:r>
              <a:rPr lang="en-US" altLang="zh-TW" sz="4400" b="1" dirty="0">
                <a:solidFill>
                  <a:srgbClr val="002060"/>
                </a:solidFill>
              </a:rPr>
              <a:t>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也要注意 對齊</a:t>
            </a:r>
            <a:r>
              <a:rPr lang="en-US" altLang="zh-TW" sz="4400" b="1" dirty="0">
                <a:solidFill>
                  <a:srgbClr val="002060"/>
                </a:solidFill>
              </a:rPr>
              <a:t>~</a:t>
            </a:r>
            <a:r>
              <a:rPr lang="zh-TW" altLang="en-US" sz="4400" b="1" dirty="0">
                <a:solidFill>
                  <a:srgbClr val="002060"/>
                </a:solidFill>
              </a:rPr>
              <a:t>非常重要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2" name="向左箭號 11"/>
          <p:cNvSpPr/>
          <p:nvPr/>
        </p:nvSpPr>
        <p:spPr>
          <a:xfrm rot="5400000">
            <a:off x="106363" y="6827838"/>
            <a:ext cx="2405062" cy="13065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208" name="內容版面配置區 2"/>
          <p:cNvSpPr txBox="1">
            <a:spLocks/>
          </p:cNvSpPr>
          <p:nvPr/>
        </p:nvSpPr>
        <p:spPr bwMode="auto">
          <a:xfrm>
            <a:off x="11804650" y="2433638"/>
            <a:ext cx="33972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中括號</a:t>
            </a:r>
            <a:endParaRPr lang="en-US" altLang="zh-TW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記得加 冒號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51209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651125"/>
            <a:ext cx="91979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>
            <a:off x="10123488" y="2755900"/>
            <a:ext cx="1385887" cy="792163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211" name="內容版面配置區 2"/>
          <p:cNvSpPr txBox="1">
            <a:spLocks/>
          </p:cNvSpPr>
          <p:nvPr/>
        </p:nvSpPr>
        <p:spPr bwMode="auto">
          <a:xfrm>
            <a:off x="10393363" y="5010150"/>
            <a:ext cx="5329237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>
                <a:solidFill>
                  <a:srgbClr val="002060"/>
                </a:solidFill>
              </a:rPr>
              <a:t>(</a:t>
            </a:r>
            <a:r>
              <a:rPr lang="zh-TW" altLang="en-US" sz="4400" b="1" dirty="0">
                <a:solidFill>
                  <a:srgbClr val="002060"/>
                </a:solidFill>
              </a:rPr>
              <a:t>迴圈也可以這樣用</a:t>
            </a:r>
            <a:r>
              <a:rPr lang="en-US" altLang="zh-TW" sz="4400" b="1" dirty="0">
                <a:solidFill>
                  <a:srgbClr val="002060"/>
                </a:solidFill>
              </a:rPr>
              <a:t>)</a:t>
            </a:r>
            <a:endParaRPr lang="zh-TW" altLang="en-US" sz="4400" b="1" dirty="0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480" y="4778337"/>
            <a:ext cx="2520552" cy="2518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內容版面配置區 2"/>
          <p:cNvSpPr txBox="1">
            <a:spLocks/>
          </p:cNvSpPr>
          <p:nvPr/>
        </p:nvSpPr>
        <p:spPr bwMode="auto">
          <a:xfrm>
            <a:off x="1089025" y="444500"/>
            <a:ext cx="1549082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/>
              <a:t>試寫程式</a:t>
            </a:r>
            <a:r>
              <a:rPr lang="en-US" altLang="zh-TW" sz="6600" b="1"/>
              <a:t>~</a:t>
            </a:r>
            <a:r>
              <a:rPr lang="zh-TW" altLang="en-US" sz="6600" b="1"/>
              <a:t> </a:t>
            </a:r>
            <a:r>
              <a:rPr lang="zh-TW" altLang="en-US" sz="6600" b="1">
                <a:solidFill>
                  <a:srgbClr val="FF0000"/>
                </a:solidFill>
              </a:rPr>
              <a:t>尤拉數</a:t>
            </a:r>
            <a:r>
              <a:rPr lang="en-US" altLang="zh-TW" sz="6600" b="1">
                <a:solidFill>
                  <a:srgbClr val="FF0000"/>
                </a:solidFill>
              </a:rPr>
              <a:t>=(1+1/n)**n </a:t>
            </a:r>
            <a:endParaRPr lang="zh-TW" altLang="en-US" sz="66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1163638" y="1928813"/>
            <a:ext cx="13174662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若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n=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100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1000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,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10000 , 100000 </a:t>
            </a:r>
            <a:r>
              <a:rPr lang="en-US" altLang="zh-TW" sz="6000" b="1" kern="0" dirty="0">
                <a:ea typeface="細明體" panose="02020509000000000000" pitchFamily="49" charset="-120"/>
                <a:cs typeface="Arial" panose="020B0604020202020204" pitchFamily="34" charset="0"/>
              </a:rPr>
              <a:t>, </a:t>
            </a:r>
            <a:r>
              <a:rPr lang="en-US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1000000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solidFill>
                  <a:srgbClr val="00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請完成如下</a:t>
            </a:r>
            <a:r>
              <a:rPr lang="zh-TW" altLang="zh-TW" sz="6000" b="1" kern="0" dirty="0" smtClean="0">
                <a:solidFill>
                  <a:srgbClr val="00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solidFill>
                  <a:srgbClr val="000000"/>
                </a:solidFill>
                <a:ea typeface="細明體" panose="02020509000000000000" pitchFamily="49" charset="-120"/>
                <a:cs typeface="Arial" panose="020B0604020202020204" pitchFamily="34" charset="0"/>
              </a:rPr>
              <a:t>出</a:t>
            </a:r>
            <a:endParaRPr lang="zh-TW" altLang="en-US" sz="6000" b="1" dirty="0" smtClean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>
              <a:solidFill>
                <a:srgbClr val="00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 smtClean="0"/>
              <a:t>當</a:t>
            </a:r>
            <a:r>
              <a:rPr lang="en-US" altLang="zh-TW" sz="4000" dirty="0"/>
              <a:t>n= 100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2.7048138294215285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/>
              <a:t>當</a:t>
            </a:r>
            <a:r>
              <a:rPr lang="en-US" altLang="zh-TW" sz="4000" dirty="0"/>
              <a:t>n= 1000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2.7169239322355936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/>
              <a:t>當</a:t>
            </a:r>
            <a:r>
              <a:rPr lang="en-US" altLang="zh-TW" sz="4000" dirty="0"/>
              <a:t>n= 10000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2.7181459268249255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/>
              <a:t>當</a:t>
            </a:r>
            <a:r>
              <a:rPr lang="en-US" altLang="zh-TW" sz="4000" dirty="0"/>
              <a:t>n= 100000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2.7182682371922975</a:t>
            </a:r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r>
              <a:rPr lang="zh-TW" altLang="en-US" sz="4000" dirty="0"/>
              <a:t>當</a:t>
            </a:r>
            <a:r>
              <a:rPr lang="en-US" altLang="zh-TW" sz="4000" dirty="0"/>
              <a:t>n= 1000000 ,</a:t>
            </a:r>
            <a:r>
              <a:rPr lang="zh-TW" altLang="en-US" sz="4000" dirty="0"/>
              <a:t>其尤拉數</a:t>
            </a:r>
            <a:r>
              <a:rPr lang="en-US" altLang="zh-TW" sz="4000" dirty="0"/>
              <a:t>= 2.7182804690957534</a:t>
            </a:r>
            <a:endParaRPr lang="en-US" altLang="zh-TW" sz="4000" dirty="0" smtClean="0"/>
          </a:p>
        </p:txBody>
      </p:sp>
      <p:sp>
        <p:nvSpPr>
          <p:cNvPr id="5222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0617BCC-5E37-46A3-AAAC-DEC44B20B1B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圖: 程序 16"/>
          <p:cNvSpPr/>
          <p:nvPr/>
        </p:nvSpPr>
        <p:spPr>
          <a:xfrm>
            <a:off x="728663" y="2230438"/>
            <a:ext cx="11017250" cy="39846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17513" y="511175"/>
            <a:ext cx="1163637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循環語句  </a:t>
            </a:r>
            <a:r>
              <a:rPr lang="en-US" altLang="zh-TW" sz="16600" b="1" dirty="0" smtClean="0"/>
              <a:t>for</a:t>
            </a:r>
            <a:r>
              <a:rPr lang="zh-TW" altLang="en-US" sz="16600" b="1" dirty="0" smtClean="0"/>
              <a:t> 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>
                <a:solidFill>
                  <a:srgbClr val="FF0000"/>
                </a:solidFill>
              </a:rPr>
              <a:t>多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層迴圈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endParaRPr lang="zh-TW" altLang="en-US" sz="7600" b="1" dirty="0">
              <a:solidFill>
                <a:srgbClr val="FF0000"/>
              </a:solidFill>
            </a:endParaRPr>
          </a:p>
        </p:txBody>
      </p:sp>
      <p:sp>
        <p:nvSpPr>
          <p:cNvPr id="5427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8D42A07-8392-4AC4-AA22-CAEFF396CE3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54277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399" y="7238589"/>
            <a:ext cx="1457351" cy="145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內容版面配置區 2"/>
          <p:cNvSpPr txBox="1">
            <a:spLocks/>
          </p:cNvSpPr>
          <p:nvPr/>
        </p:nvSpPr>
        <p:spPr bwMode="auto">
          <a:xfrm>
            <a:off x="8864600" y="6465888"/>
            <a:ext cx="5329238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>
                <a:solidFill>
                  <a:srgbClr val="002060"/>
                </a:solidFill>
              </a:rPr>
              <a:t>(</a:t>
            </a:r>
            <a:r>
              <a:rPr lang="zh-TW" altLang="en-US" sz="4400" b="1" dirty="0">
                <a:solidFill>
                  <a:srgbClr val="002060"/>
                </a:solidFill>
              </a:rPr>
              <a:t>迴圈也可以這樣用</a:t>
            </a:r>
            <a:r>
              <a:rPr lang="en-US" altLang="zh-TW" sz="4400" b="1" dirty="0">
                <a:solidFill>
                  <a:srgbClr val="002060"/>
                </a:solidFill>
              </a:rPr>
              <a:t>)</a:t>
            </a:r>
            <a:endParaRPr lang="zh-TW" altLang="en-US" sz="4400" b="1" dirty="0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2" name="向左箭號 11"/>
          <p:cNvSpPr/>
          <p:nvPr/>
        </p:nvSpPr>
        <p:spPr>
          <a:xfrm rot="5400000">
            <a:off x="462756" y="7125495"/>
            <a:ext cx="2085975" cy="130651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5428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282825"/>
            <a:ext cx="10833100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>
            <a:off x="11988800" y="2230438"/>
            <a:ext cx="1773238" cy="80327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左箭號 15"/>
          <p:cNvSpPr/>
          <p:nvPr/>
        </p:nvSpPr>
        <p:spPr>
          <a:xfrm>
            <a:off x="11917363" y="3098800"/>
            <a:ext cx="1844675" cy="804863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283" name="內容版面配置區 2"/>
          <p:cNvSpPr txBox="1">
            <a:spLocks/>
          </p:cNvSpPr>
          <p:nvPr/>
        </p:nvSpPr>
        <p:spPr bwMode="auto">
          <a:xfrm>
            <a:off x="12249150" y="4170363"/>
            <a:ext cx="339725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中括號</a:t>
            </a:r>
            <a:endParaRPr lang="en-US" altLang="zh-TW" sz="4400" b="1" dirty="0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002060"/>
                </a:solidFill>
              </a:rPr>
              <a:t>記得加 冒號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54284" name="內容版面配置區 2"/>
          <p:cNvSpPr txBox="1">
            <a:spLocks/>
          </p:cNvSpPr>
          <p:nvPr/>
        </p:nvSpPr>
        <p:spPr bwMode="auto">
          <a:xfrm>
            <a:off x="2043113" y="7389813"/>
            <a:ext cx="102965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>
                <a:solidFill>
                  <a:srgbClr val="002060"/>
                </a:solidFill>
              </a:rPr>
              <a:t>for </a:t>
            </a:r>
            <a:r>
              <a:rPr lang="zh-TW" altLang="en-US" sz="4400" b="1">
                <a:solidFill>
                  <a:srgbClr val="002060"/>
                </a:solidFill>
              </a:rPr>
              <a:t>迴圈內的每行程式碼前要有固定空格</a:t>
            </a:r>
            <a:r>
              <a:rPr lang="en-US" altLang="zh-TW" sz="4400" b="1">
                <a:solidFill>
                  <a:srgbClr val="002060"/>
                </a:solidFill>
              </a:rPr>
              <a:t>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也要注意 對齊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r>
              <a:rPr lang="zh-TW" altLang="en-US" sz="4400" b="1">
                <a:solidFill>
                  <a:srgbClr val="002060"/>
                </a:solidFill>
              </a:rPr>
              <a:t>非常重要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296863" y="2370138"/>
            <a:ext cx="15552737" cy="20510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299" name="內容版面配置區 2"/>
          <p:cNvSpPr txBox="1">
            <a:spLocks/>
          </p:cNvSpPr>
          <p:nvPr/>
        </p:nvSpPr>
        <p:spPr bwMode="auto">
          <a:xfrm>
            <a:off x="512763" y="628650"/>
            <a:ext cx="53403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試寫程式</a:t>
            </a:r>
            <a:r>
              <a:rPr lang="en-US" altLang="zh-TW" sz="8000" b="1"/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55300" name="內容版面配置區 2"/>
          <p:cNvSpPr txBox="1">
            <a:spLocks/>
          </p:cNvSpPr>
          <p:nvPr/>
        </p:nvSpPr>
        <p:spPr bwMode="auto">
          <a:xfrm>
            <a:off x="5337175" y="466725"/>
            <a:ext cx="46736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endParaRPr lang="zh-TW" altLang="en-US" sz="6000" b="1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5530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61C73FB-E479-40A9-964A-E9CA66DE9ABE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5437188" y="777875"/>
            <a:ext cx="9145587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按順序</a:t>
            </a:r>
            <a:r>
              <a:rPr lang="zh-TW" altLang="zh-TW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輸</a:t>
            </a:r>
            <a:r>
              <a:rPr lang="zh-TW" altLang="en-US" sz="60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出如下</a:t>
            </a:r>
            <a:r>
              <a:rPr lang="zh-TW" altLang="zh-TW" sz="6000" dirty="0"/>
              <a:t>撲克牌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zh-TW" altLang="en-US" sz="6000" b="1" dirty="0" smtClean="0"/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pic>
        <p:nvPicPr>
          <p:cNvPr id="5530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484438"/>
            <a:ext cx="153511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75" y="5148263"/>
            <a:ext cx="3551238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圖: 程序 12"/>
          <p:cNvSpPr/>
          <p:nvPr/>
        </p:nvSpPr>
        <p:spPr>
          <a:xfrm>
            <a:off x="944563" y="1447800"/>
            <a:ext cx="5832475" cy="71072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57347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01" y="1547813"/>
            <a:ext cx="1947862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F3611EC-A573-425D-83D8-710D5498E07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29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838200" y="198438"/>
            <a:ext cx="769461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2000" b="1" dirty="0" smtClean="0"/>
              <a:t>對與錯 </a:t>
            </a:r>
            <a:r>
              <a:rPr lang="zh-TW" altLang="en-US" sz="12000" b="1" dirty="0" smtClean="0">
                <a:solidFill>
                  <a:srgbClr val="00B0F0"/>
                </a:solidFill>
              </a:rPr>
              <a:t>  </a:t>
            </a:r>
            <a:r>
              <a:rPr lang="en-US" altLang="zh-TW" sz="12000" dirty="0" smtClean="0"/>
              <a:t>True  &amp; False</a:t>
            </a:r>
            <a:endParaRPr lang="zh-TW" altLang="en-US" sz="12000" b="1" dirty="0">
              <a:solidFill>
                <a:srgbClr val="00B0F0"/>
              </a:solidFill>
            </a:endParaRPr>
          </a:p>
        </p:txBody>
      </p:sp>
      <p:sp>
        <p:nvSpPr>
          <p:cNvPr id="57350" name="內容版面配置區 2"/>
          <p:cNvSpPr txBox="1">
            <a:spLocks/>
          </p:cNvSpPr>
          <p:nvPr/>
        </p:nvSpPr>
        <p:spPr bwMode="auto">
          <a:xfrm>
            <a:off x="9594850" y="4206875"/>
            <a:ext cx="59769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 </a:t>
            </a:r>
            <a:r>
              <a:rPr lang="en-US" altLang="zh-TW" sz="4400" b="1" dirty="0"/>
              <a:t>==</a:t>
            </a:r>
            <a:r>
              <a:rPr lang="zh-TW" altLang="en-US" sz="4400" b="1" dirty="0">
                <a:solidFill>
                  <a:srgbClr val="FF0000"/>
                </a:solidFill>
              </a:rPr>
              <a:t>與 </a:t>
            </a:r>
            <a:r>
              <a:rPr lang="en-US" altLang="zh-TW" sz="4400" b="1" dirty="0"/>
              <a:t>!= </a:t>
            </a:r>
            <a:r>
              <a:rPr lang="zh-TW" altLang="en-US" sz="4400" b="1" dirty="0">
                <a:solidFill>
                  <a:srgbClr val="FF0000"/>
                </a:solidFill>
              </a:rPr>
              <a:t>的意義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57351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547813"/>
            <a:ext cx="5473700" cy="690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向左箭號 8"/>
          <p:cNvSpPr/>
          <p:nvPr/>
        </p:nvSpPr>
        <p:spPr>
          <a:xfrm>
            <a:off x="6899275" y="3987800"/>
            <a:ext cx="2476500" cy="10128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向左箭號 9"/>
          <p:cNvSpPr/>
          <p:nvPr/>
        </p:nvSpPr>
        <p:spPr>
          <a:xfrm>
            <a:off x="6999288" y="5724525"/>
            <a:ext cx="2278062" cy="2395538"/>
          </a:xfrm>
          <a:prstGeom prst="leftArrow">
            <a:avLst>
              <a:gd name="adj1" fmla="val 50000"/>
              <a:gd name="adj2" fmla="val 48946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354" name="內容版面配置區 2"/>
          <p:cNvSpPr txBox="1">
            <a:spLocks/>
          </p:cNvSpPr>
          <p:nvPr/>
        </p:nvSpPr>
        <p:spPr bwMode="auto">
          <a:xfrm>
            <a:off x="9585325" y="6562725"/>
            <a:ext cx="55975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 </a:t>
            </a:r>
            <a:r>
              <a:rPr lang="en-US" altLang="zh-TW" sz="4400" b="1" dirty="0"/>
              <a:t>and</a:t>
            </a:r>
            <a:r>
              <a:rPr lang="zh-TW" altLang="en-US" sz="4400" b="1" dirty="0">
                <a:solidFill>
                  <a:srgbClr val="FF0000"/>
                </a:solidFill>
              </a:rPr>
              <a:t>與 </a:t>
            </a:r>
            <a:r>
              <a:rPr lang="en-US" altLang="zh-TW" sz="4400" b="1" dirty="0"/>
              <a:t>or</a:t>
            </a:r>
            <a:r>
              <a:rPr lang="en-US" altLang="zh-TW" sz="4400" b="1" dirty="0">
                <a:solidFill>
                  <a:srgbClr val="FF0000"/>
                </a:solidFill>
              </a:rPr>
              <a:t> </a:t>
            </a:r>
            <a:r>
              <a:rPr lang="zh-TW" altLang="en-US" sz="4400" b="1" dirty="0">
                <a:solidFill>
                  <a:srgbClr val="FF0000"/>
                </a:solidFill>
              </a:rPr>
              <a:t>的意義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57355" name="內容版面配置區 2"/>
          <p:cNvSpPr txBox="1">
            <a:spLocks/>
          </p:cNvSpPr>
          <p:nvPr/>
        </p:nvSpPr>
        <p:spPr bwMode="auto">
          <a:xfrm>
            <a:off x="10664825" y="5065713"/>
            <a:ext cx="13811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/>
              <a:t>等於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57356" name="內容版面配置區 2"/>
          <p:cNvSpPr txBox="1">
            <a:spLocks/>
          </p:cNvSpPr>
          <p:nvPr/>
        </p:nvSpPr>
        <p:spPr bwMode="auto">
          <a:xfrm>
            <a:off x="12753975" y="5092700"/>
            <a:ext cx="19431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/>
              <a:t>不等於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15"/>
          <p:cNvSpPr>
            <a:spLocks noGrp="1"/>
          </p:cNvSpPr>
          <p:nvPr>
            <p:ph type="sldNum" sz="quarter" idx="10"/>
          </p:nvPr>
        </p:nvSpPr>
        <p:spPr bwMode="auto">
          <a:xfrm>
            <a:off x="14841538" y="0"/>
            <a:ext cx="1160462" cy="971550"/>
          </a:xfrm>
          <a:solidFill>
            <a:schemeClr val="bg1"/>
          </a:solidFill>
          <a:ln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CDE0881-915B-4EB9-AB66-F927142276A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9459" name="內容版面配置區 2"/>
          <p:cNvSpPr txBox="1">
            <a:spLocks/>
          </p:cNvSpPr>
          <p:nvPr/>
        </p:nvSpPr>
        <p:spPr bwMode="auto">
          <a:xfrm>
            <a:off x="1309688" y="352425"/>
            <a:ext cx="539591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>
                <a:solidFill>
                  <a:srgbClr val="002060"/>
                </a:solidFill>
              </a:rPr>
              <a:t>第 </a:t>
            </a:r>
            <a:r>
              <a:rPr lang="en-US" altLang="zh-TW" sz="4400">
                <a:solidFill>
                  <a:srgbClr val="002060"/>
                </a:solidFill>
              </a:rPr>
              <a:t>1</a:t>
            </a:r>
            <a:r>
              <a:rPr lang="zh-TW" altLang="en-US" sz="4400">
                <a:solidFill>
                  <a:srgbClr val="002060"/>
                </a:solidFill>
              </a:rPr>
              <a:t> 次登入</a:t>
            </a:r>
            <a:r>
              <a:rPr lang="en-US" altLang="zh-TW" sz="4400">
                <a:solidFill>
                  <a:srgbClr val="002060"/>
                </a:solidFill>
              </a:rPr>
              <a:t>Google </a:t>
            </a:r>
            <a:r>
              <a:rPr lang="zh-TW" altLang="en-US" sz="4400">
                <a:solidFill>
                  <a:srgbClr val="002060"/>
                </a:solidFill>
              </a:rPr>
              <a:t> </a:t>
            </a:r>
            <a:r>
              <a:rPr lang="en-US" altLang="zh-TW" sz="4400">
                <a:solidFill>
                  <a:srgbClr val="002060"/>
                </a:solidFill>
              </a:rPr>
              <a:t/>
            </a:r>
            <a:br>
              <a:rPr lang="en-US" altLang="zh-TW" sz="4400">
                <a:solidFill>
                  <a:srgbClr val="002060"/>
                </a:solidFill>
              </a:rPr>
            </a:br>
            <a:r>
              <a:rPr lang="en-US" altLang="zh-TW" sz="4400">
                <a:solidFill>
                  <a:srgbClr val="002060"/>
                </a:solidFill>
              </a:rPr>
              <a:t>(</a:t>
            </a:r>
            <a:r>
              <a:rPr lang="zh-TW" altLang="en-US" sz="4400">
                <a:solidFill>
                  <a:srgbClr val="002060"/>
                </a:solidFill>
              </a:rPr>
              <a:t>請用學校給的帳號</a:t>
            </a:r>
            <a:r>
              <a:rPr lang="en-US" altLang="zh-TW" sz="4400">
                <a:solidFill>
                  <a:srgbClr val="002060"/>
                </a:solidFill>
              </a:rPr>
              <a:t>)</a:t>
            </a:r>
            <a:br>
              <a:rPr lang="en-US" altLang="zh-TW" sz="4400">
                <a:solidFill>
                  <a:srgbClr val="002060"/>
                </a:solidFill>
              </a:rPr>
            </a:br>
            <a:r>
              <a:rPr lang="zh-TW" altLang="en-US" sz="4400">
                <a:solidFill>
                  <a:srgbClr val="002060"/>
                </a:solidFill>
              </a:rPr>
              <a:t> </a:t>
            </a:r>
            <a:r>
              <a:rPr lang="en-US" altLang="zh-TW" sz="4400">
                <a:solidFill>
                  <a:srgbClr val="002060"/>
                </a:solidFill>
              </a:rPr>
              <a:t>&gt;&gt;&gt;&gt;</a:t>
            </a:r>
            <a:r>
              <a:rPr lang="zh-TW" altLang="en-US" sz="4400">
                <a:solidFill>
                  <a:srgbClr val="002060"/>
                </a:solidFill>
              </a:rPr>
              <a:t>搜尋 </a:t>
            </a:r>
            <a:r>
              <a:rPr lang="en-US" altLang="zh-TW" sz="4400" b="1">
                <a:solidFill>
                  <a:srgbClr val="002060"/>
                </a:solidFill>
              </a:rPr>
              <a:t>Colab</a:t>
            </a:r>
            <a:r>
              <a:rPr lang="en-US" altLang="zh-TW" sz="4400">
                <a:solidFill>
                  <a:srgbClr val="002060"/>
                </a:solidFill>
              </a:rPr>
              <a:t>   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9460" name="矩形 1"/>
          <p:cNvSpPr>
            <a:spLocks noChangeArrowheads="1"/>
          </p:cNvSpPr>
          <p:nvPr/>
        </p:nvSpPr>
        <p:spPr bwMode="auto">
          <a:xfrm>
            <a:off x="1330325" y="2536825"/>
            <a:ext cx="487045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>
                <a:solidFill>
                  <a:srgbClr val="002060"/>
                </a:solidFill>
              </a:rPr>
              <a:t>之後登入</a:t>
            </a:r>
            <a:r>
              <a:rPr lang="en-US" altLang="zh-TW" sz="4400">
                <a:solidFill>
                  <a:srgbClr val="002060"/>
                </a:solidFill>
              </a:rPr>
              <a:t>Google  </a:t>
            </a:r>
            <a:br>
              <a:rPr lang="en-US" altLang="zh-TW" sz="4400">
                <a:solidFill>
                  <a:srgbClr val="002060"/>
                </a:solidFill>
              </a:rPr>
            </a:br>
            <a:r>
              <a:rPr lang="en-US" altLang="zh-TW" sz="4400">
                <a:solidFill>
                  <a:srgbClr val="002060"/>
                </a:solidFill>
              </a:rPr>
              <a:t>&gt;&gt;&gt;&gt;</a:t>
            </a:r>
            <a:r>
              <a:rPr lang="en-US" altLang="zh-TW" sz="4400">
                <a:solidFill>
                  <a:srgbClr val="002060"/>
                </a:solidFill>
                <a:sym typeface="Wingdings" panose="05000000000000000000" pitchFamily="2" charset="2"/>
              </a:rPr>
              <a:t>  </a:t>
            </a:r>
            <a:r>
              <a:rPr lang="zh-TW" altLang="en-US" sz="4400">
                <a:solidFill>
                  <a:srgbClr val="002060"/>
                </a:solidFill>
                <a:sym typeface="Wingdings" panose="05000000000000000000" pitchFamily="2" charset="2"/>
              </a:rPr>
              <a:t>雲端硬碟 </a:t>
            </a:r>
            <a:r>
              <a:rPr lang="en-US" altLang="zh-TW" sz="4400">
                <a:solidFill>
                  <a:srgbClr val="002060"/>
                </a:solidFill>
              </a:rPr>
              <a:t> </a:t>
            </a:r>
            <a:endParaRPr lang="zh-TW" altLang="en-US" sz="4400">
              <a:solidFill>
                <a:srgbClr val="002060"/>
              </a:solidFill>
            </a:endParaRPr>
          </a:p>
        </p:txBody>
      </p:sp>
      <p:pic>
        <p:nvPicPr>
          <p:cNvPr id="19461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6063"/>
            <a:ext cx="806450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0" y="277813"/>
            <a:ext cx="949325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內容版面配置區 2"/>
          <p:cNvSpPr txBox="1">
            <a:spLocks/>
          </p:cNvSpPr>
          <p:nvPr/>
        </p:nvSpPr>
        <p:spPr bwMode="auto">
          <a:xfrm>
            <a:off x="9486900" y="415925"/>
            <a:ext cx="6392863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>
                <a:solidFill>
                  <a:srgbClr val="002060"/>
                </a:solidFill>
              </a:rPr>
              <a:t>常用功能與快速鍵</a:t>
            </a:r>
            <a:r>
              <a:rPr lang="en-US" altLang="zh-TW" sz="4400">
                <a:solidFill>
                  <a:srgbClr val="002060"/>
                </a:solidFill>
              </a:rPr>
              <a:t>~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9464" name="內容版面配置區 2"/>
          <p:cNvSpPr txBox="1">
            <a:spLocks/>
          </p:cNvSpPr>
          <p:nvPr/>
        </p:nvSpPr>
        <p:spPr bwMode="auto">
          <a:xfrm>
            <a:off x="9656763" y="1427163"/>
            <a:ext cx="3943350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>
                <a:solidFill>
                  <a:srgbClr val="002060"/>
                </a:solidFill>
              </a:rPr>
              <a:t>Ctrl+C  </a:t>
            </a:r>
            <a:r>
              <a:rPr lang="zh-TW" altLang="en-US" sz="4400">
                <a:solidFill>
                  <a:srgbClr val="002060"/>
                </a:solidFill>
              </a:rPr>
              <a:t>複製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9465" name="內容版面配置區 2"/>
          <p:cNvSpPr txBox="1">
            <a:spLocks/>
          </p:cNvSpPr>
          <p:nvPr/>
        </p:nvSpPr>
        <p:spPr bwMode="auto">
          <a:xfrm>
            <a:off x="9666288" y="2365375"/>
            <a:ext cx="3943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>
                <a:solidFill>
                  <a:srgbClr val="002060"/>
                </a:solidFill>
              </a:rPr>
              <a:t>Ctrl+V  </a:t>
            </a:r>
            <a:r>
              <a:rPr lang="zh-TW" altLang="en-US" sz="4400">
                <a:solidFill>
                  <a:srgbClr val="002060"/>
                </a:solidFill>
              </a:rPr>
              <a:t>貼上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9466" name="內容版面配置區 2"/>
          <p:cNvSpPr txBox="1">
            <a:spLocks/>
          </p:cNvSpPr>
          <p:nvPr/>
        </p:nvSpPr>
        <p:spPr bwMode="auto">
          <a:xfrm>
            <a:off x="9666288" y="3225800"/>
            <a:ext cx="3240087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>
                <a:solidFill>
                  <a:srgbClr val="002060"/>
                </a:solidFill>
              </a:rPr>
              <a:t>Ctrl+S  </a:t>
            </a:r>
            <a:r>
              <a:rPr lang="zh-TW" altLang="en-US" sz="4400">
                <a:solidFill>
                  <a:srgbClr val="002060"/>
                </a:solidFill>
              </a:rPr>
              <a:t>儲存</a:t>
            </a:r>
            <a:endParaRPr lang="en-US" altLang="zh-TW" sz="4400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19467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5029200"/>
            <a:ext cx="51911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189413"/>
            <a:ext cx="738187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9" name="矩形 17"/>
          <p:cNvSpPr>
            <a:spLocks noChangeArrowheads="1"/>
          </p:cNvSpPr>
          <p:nvPr/>
        </p:nvSpPr>
        <p:spPr bwMode="auto">
          <a:xfrm>
            <a:off x="1573213" y="4189413"/>
            <a:ext cx="48688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>
                <a:solidFill>
                  <a:srgbClr val="002060"/>
                </a:solidFill>
                <a:sym typeface="Wingdings" panose="05000000000000000000" pitchFamily="2" charset="2"/>
              </a:rPr>
              <a:t>請注意檔案名稱</a:t>
            </a:r>
            <a:r>
              <a:rPr lang="en-US" altLang="zh-TW" sz="4400">
                <a:solidFill>
                  <a:srgbClr val="002060"/>
                </a:solidFill>
              </a:rPr>
              <a:t> </a:t>
            </a:r>
            <a:endParaRPr lang="zh-TW" altLang="en-US" sz="4400">
              <a:solidFill>
                <a:srgbClr val="002060"/>
              </a:solidFill>
            </a:endParaRPr>
          </a:p>
        </p:txBody>
      </p:sp>
      <p:pic>
        <p:nvPicPr>
          <p:cNvPr id="1947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5148263"/>
            <a:ext cx="7715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1" name="圖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5303838"/>
            <a:ext cx="45116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流程圖: 結束點 16"/>
          <p:cNvSpPr/>
          <p:nvPr/>
        </p:nvSpPr>
        <p:spPr>
          <a:xfrm>
            <a:off x="1738313" y="5213350"/>
            <a:ext cx="1308100" cy="639763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流程圖: 結束點 22"/>
          <p:cNvSpPr/>
          <p:nvPr/>
        </p:nvSpPr>
        <p:spPr>
          <a:xfrm>
            <a:off x="9423400" y="4924425"/>
            <a:ext cx="1306513" cy="1089025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流程圖: 結束點 23"/>
          <p:cNvSpPr/>
          <p:nvPr/>
        </p:nvSpPr>
        <p:spPr>
          <a:xfrm>
            <a:off x="13609638" y="5029200"/>
            <a:ext cx="731837" cy="936625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流程圖: 結束點 24"/>
          <p:cNvSpPr/>
          <p:nvPr/>
        </p:nvSpPr>
        <p:spPr>
          <a:xfrm>
            <a:off x="1879600" y="6013450"/>
            <a:ext cx="720725" cy="552450"/>
          </a:xfrm>
          <a:prstGeom prst="flowChartTerminator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947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4603750"/>
            <a:ext cx="94932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內容版面配置區 2"/>
          <p:cNvSpPr txBox="1">
            <a:spLocks/>
          </p:cNvSpPr>
          <p:nvPr/>
        </p:nvSpPr>
        <p:spPr bwMode="auto">
          <a:xfrm>
            <a:off x="3973513" y="7972425"/>
            <a:ext cx="11939587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8800" b="1" dirty="0" smtClean="0">
                <a:solidFill>
                  <a:srgbClr val="002060"/>
                </a:solidFill>
              </a:rPr>
              <a:t>重要原則 </a:t>
            </a:r>
            <a:r>
              <a:rPr lang="en-US" altLang="zh-TW" sz="28800" b="1" dirty="0" smtClean="0">
                <a:solidFill>
                  <a:srgbClr val="002060"/>
                </a:solidFill>
              </a:rPr>
              <a:t>~~</a:t>
            </a:r>
            <a:r>
              <a:rPr lang="zh-TW" altLang="en-US" sz="28800" b="1" dirty="0" smtClean="0">
                <a:solidFill>
                  <a:srgbClr val="002060"/>
                </a:solidFill>
              </a:rPr>
              <a:t>先 </a:t>
            </a:r>
            <a:r>
              <a:rPr lang="en-US" altLang="zh-TW" sz="28800" b="1" dirty="0">
                <a:solidFill>
                  <a:srgbClr val="002060"/>
                </a:solidFill>
              </a:rPr>
              <a:t>S</a:t>
            </a:r>
            <a:r>
              <a:rPr lang="en-US" altLang="zh-TW" sz="28800" b="1" dirty="0" smtClean="0">
                <a:solidFill>
                  <a:srgbClr val="002060"/>
                </a:solidFill>
              </a:rPr>
              <a:t>ave </a:t>
            </a:r>
            <a:r>
              <a:rPr lang="zh-TW" altLang="en-US" sz="28800" b="1" dirty="0" smtClean="0">
                <a:solidFill>
                  <a:srgbClr val="002060"/>
                </a:solidFill>
              </a:rPr>
              <a:t> 再 </a:t>
            </a:r>
            <a:r>
              <a:rPr lang="en-US" altLang="zh-TW" sz="28800" b="1" dirty="0" smtClean="0">
                <a:solidFill>
                  <a:srgbClr val="002060"/>
                </a:solidFill>
              </a:rPr>
              <a:t>Run</a:t>
            </a:r>
            <a:endParaRPr lang="zh-TW" altLang="en-US" sz="288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512763" y="1620838"/>
            <a:ext cx="7848600" cy="68405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59395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024" y="6300762"/>
            <a:ext cx="1854102" cy="185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B0A0159-6089-47DE-970A-0DFFDCF4EB9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439738" y="588963"/>
            <a:ext cx="727392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4800" b="1" dirty="0"/>
              <a:t>決策</a:t>
            </a:r>
            <a:r>
              <a:rPr lang="zh-TW" altLang="en-US" sz="14800" b="1" dirty="0" smtClean="0"/>
              <a:t>判斷 </a:t>
            </a:r>
            <a:r>
              <a:rPr lang="en-US" altLang="zh-TW" sz="14800" b="1" dirty="0" smtClean="0"/>
              <a:t>if </a:t>
            </a:r>
            <a:r>
              <a:rPr lang="zh-TW" altLang="en-US" sz="14800" b="1" dirty="0"/>
              <a:t> </a:t>
            </a:r>
            <a:r>
              <a:rPr lang="zh-TW" altLang="en-US" sz="14800" b="1" dirty="0" smtClean="0"/>
              <a:t>條件語句 </a:t>
            </a:r>
            <a:r>
              <a:rPr lang="zh-TW" altLang="en-US" sz="14800" b="1" dirty="0" smtClean="0">
                <a:solidFill>
                  <a:srgbClr val="00B0F0"/>
                </a:solidFill>
              </a:rPr>
              <a:t>  </a:t>
            </a:r>
            <a:endParaRPr lang="zh-TW" altLang="en-US" sz="14800" b="1" dirty="0">
              <a:solidFill>
                <a:srgbClr val="00B0F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59398" name="內容版面配置區 2"/>
          <p:cNvSpPr txBox="1">
            <a:spLocks/>
          </p:cNvSpPr>
          <p:nvPr/>
        </p:nvSpPr>
        <p:spPr bwMode="auto">
          <a:xfrm>
            <a:off x="9861550" y="4310063"/>
            <a:ext cx="42656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 </a:t>
            </a:r>
            <a:r>
              <a:rPr lang="en-US" altLang="zh-TW" sz="4400" b="1" dirty="0">
                <a:solidFill>
                  <a:srgbClr val="00B0F0"/>
                </a:solidFill>
              </a:rPr>
              <a:t>== </a:t>
            </a:r>
            <a:r>
              <a:rPr lang="zh-TW" altLang="en-US" sz="4400" b="1" dirty="0">
                <a:solidFill>
                  <a:srgbClr val="FF0000"/>
                </a:solidFill>
              </a:rPr>
              <a:t>的作用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59399" name="矩形 1"/>
          <p:cNvSpPr>
            <a:spLocks noChangeArrowheads="1"/>
          </p:cNvSpPr>
          <p:nvPr/>
        </p:nvSpPr>
        <p:spPr bwMode="auto">
          <a:xfrm>
            <a:off x="9009063" y="6030913"/>
            <a:ext cx="43211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200" b="1">
                <a:latin typeface="system-ui"/>
              </a:rPr>
              <a:t>據報導最長壽命的狗狗為</a:t>
            </a:r>
            <a:r>
              <a:rPr lang="en-US" altLang="zh-TW" sz="3200" b="1">
                <a:latin typeface="system-ui"/>
              </a:rPr>
              <a:t>35</a:t>
            </a:r>
            <a:r>
              <a:rPr lang="zh-TW" altLang="en-US" sz="3200" b="1">
                <a:latin typeface="system-ui"/>
              </a:rPr>
              <a:t>歲 </a:t>
            </a:r>
            <a:r>
              <a:rPr lang="en-US" altLang="zh-TW" sz="3200" b="1">
                <a:latin typeface="system-ui"/>
              </a:rPr>
              <a:t>, </a:t>
            </a:r>
            <a:r>
              <a:rPr lang="zh-TW" altLang="en-US" sz="3200" b="1">
                <a:latin typeface="system-ui"/>
              </a:rPr>
              <a:t>從狗狗</a:t>
            </a:r>
            <a:r>
              <a:rPr lang="en-US" altLang="zh-TW" sz="3200" b="1">
                <a:latin typeface="system-ui"/>
              </a:rPr>
              <a:t>8</a:t>
            </a:r>
            <a:r>
              <a:rPr lang="zh-TW" altLang="en-US" sz="3200" b="1">
                <a:latin typeface="system-ui"/>
              </a:rPr>
              <a:t>歲以後就進入了老齡階段</a:t>
            </a:r>
            <a:endParaRPr lang="zh-TW" altLang="en-US" sz="3200" b="1"/>
          </a:p>
        </p:txBody>
      </p:sp>
      <p:pic>
        <p:nvPicPr>
          <p:cNvPr id="59400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838325"/>
            <a:ext cx="7667625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向左箭號 8"/>
          <p:cNvSpPr/>
          <p:nvPr/>
        </p:nvSpPr>
        <p:spPr>
          <a:xfrm>
            <a:off x="8288338" y="1620838"/>
            <a:ext cx="1368425" cy="10128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402" name="內容版面配置區 2"/>
          <p:cNvSpPr txBox="1">
            <a:spLocks/>
          </p:cNvSpPr>
          <p:nvPr/>
        </p:nvSpPr>
        <p:spPr bwMode="auto">
          <a:xfrm>
            <a:off x="9872663" y="1766888"/>
            <a:ext cx="42656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請更改</a:t>
            </a:r>
            <a:r>
              <a:rPr lang="en-US" altLang="zh-TW" sz="4400" b="1" dirty="0">
                <a:solidFill>
                  <a:srgbClr val="FF0000"/>
                </a:solidFill>
              </a:rPr>
              <a:t>x</a:t>
            </a:r>
            <a:r>
              <a:rPr lang="zh-TW" altLang="en-US" sz="4400" b="1" dirty="0">
                <a:solidFill>
                  <a:srgbClr val="FF0000"/>
                </a:solidFill>
              </a:rPr>
              <a:t>的值 </a:t>
            </a:r>
            <a:r>
              <a:rPr lang="en-US" altLang="zh-TW" sz="4400" b="1" dirty="0">
                <a:solidFill>
                  <a:srgbClr val="FF0000"/>
                </a:solidFill>
              </a:rPr>
              <a:t>, </a:t>
            </a:r>
            <a:r>
              <a:rPr lang="zh-TW" altLang="en-US" sz="4400" b="1" dirty="0">
                <a:solidFill>
                  <a:srgbClr val="FF0000"/>
                </a:solidFill>
              </a:rPr>
              <a:t>需確認每種情形皆可執行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1" name="向左箭號 10"/>
          <p:cNvSpPr/>
          <p:nvPr/>
        </p:nvSpPr>
        <p:spPr>
          <a:xfrm rot="1144324">
            <a:off x="8391525" y="4022725"/>
            <a:ext cx="1368425" cy="10128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439738" y="3492500"/>
            <a:ext cx="8137525" cy="302418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1443" name="矩形 3"/>
          <p:cNvSpPr>
            <a:spLocks noChangeArrowheads="1"/>
          </p:cNvSpPr>
          <p:nvPr/>
        </p:nvSpPr>
        <p:spPr bwMode="auto">
          <a:xfrm>
            <a:off x="439738" y="487363"/>
            <a:ext cx="1166812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/>
              <a:t>衡量肥胖程度</a:t>
            </a:r>
            <a:r>
              <a:rPr lang="en-US" altLang="zh-TW" sz="6000" b="1"/>
              <a:t>~</a:t>
            </a:r>
            <a:r>
              <a:rPr lang="zh-TW" altLang="en-US" sz="6000" b="1"/>
              <a:t>身體質量指數 </a:t>
            </a:r>
            <a:r>
              <a:rPr lang="en-US" altLang="zh-TW" sz="6000" b="1">
                <a:solidFill>
                  <a:srgbClr val="FF0000"/>
                </a:solidFill>
              </a:rPr>
              <a:t>BMI</a:t>
            </a:r>
            <a:r>
              <a:rPr lang="en-US" altLang="zh-TW" sz="6000"/>
              <a:t/>
            </a:r>
            <a:br>
              <a:rPr lang="en-US" altLang="zh-TW" sz="6000"/>
            </a:br>
            <a:r>
              <a:rPr lang="zh-TW" altLang="en-US" sz="6000"/>
              <a:t> </a:t>
            </a:r>
            <a:r>
              <a:rPr lang="zh-TW" altLang="en-US" sz="4000"/>
              <a:t>體重</a:t>
            </a:r>
            <a:r>
              <a:rPr lang="en-US" altLang="zh-TW" sz="4000">
                <a:solidFill>
                  <a:srgbClr val="FF0000"/>
                </a:solidFill>
              </a:rPr>
              <a:t>W</a:t>
            </a:r>
            <a:r>
              <a:rPr lang="zh-TW" altLang="en-US" sz="4000"/>
              <a:t>（公斤）除以身高</a:t>
            </a:r>
            <a:r>
              <a:rPr lang="en-US" altLang="zh-TW" sz="4000">
                <a:solidFill>
                  <a:srgbClr val="FF0000"/>
                </a:solidFill>
              </a:rPr>
              <a:t>H</a:t>
            </a:r>
            <a:r>
              <a:rPr lang="zh-TW" altLang="en-US" sz="4000"/>
              <a:t>（公尺）的平方。</a:t>
            </a:r>
            <a:endParaRPr lang="en-US" altLang="zh-TW" sz="4000"/>
          </a:p>
          <a:p>
            <a:r>
              <a:rPr lang="zh-TW" altLang="en-US" sz="4000" b="1">
                <a:solidFill>
                  <a:srgbClr val="002060"/>
                </a:solidFill>
                <a:ea typeface="標楷體" panose="03000509000000000000" pitchFamily="65" charset="-120"/>
              </a:rPr>
              <a:t> 即  </a:t>
            </a:r>
            <a:r>
              <a:rPr lang="en-US" altLang="zh-TW" sz="4000" b="1">
                <a:solidFill>
                  <a:srgbClr val="FF0000"/>
                </a:solidFill>
                <a:ea typeface="標楷體" panose="03000509000000000000" pitchFamily="65" charset="-120"/>
              </a:rPr>
              <a:t>BMI=W/H/H</a:t>
            </a:r>
            <a:endParaRPr lang="zh-TW" altLang="en-US" sz="4000" b="1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61444" name="內容版面配置區 2"/>
          <p:cNvSpPr txBox="1">
            <a:spLocks/>
          </p:cNvSpPr>
          <p:nvPr/>
        </p:nvSpPr>
        <p:spPr bwMode="auto">
          <a:xfrm>
            <a:off x="477838" y="3692525"/>
            <a:ext cx="929005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dirty="0"/>
              <a:t>體重過輕</a:t>
            </a:r>
            <a:r>
              <a:rPr lang="en-US" altLang="zh-TW" sz="6000" dirty="0"/>
              <a:t>: BMI&lt;18.5</a:t>
            </a:r>
            <a:br>
              <a:rPr lang="en-US" altLang="zh-TW" sz="6000" dirty="0"/>
            </a:br>
            <a:r>
              <a:rPr lang="zh-TW" altLang="en-US" sz="6000" dirty="0"/>
              <a:t>健康體位</a:t>
            </a:r>
            <a:r>
              <a:rPr lang="en-US" altLang="zh-TW" sz="6000" dirty="0"/>
              <a:t>:18.5&lt;=BMI&lt;24</a:t>
            </a:r>
            <a:br>
              <a:rPr lang="en-US" altLang="zh-TW" sz="6000" dirty="0"/>
            </a:br>
            <a:r>
              <a:rPr lang="zh-TW" altLang="en-US" sz="6000" dirty="0"/>
              <a:t>體重過重</a:t>
            </a:r>
            <a:r>
              <a:rPr lang="en-US" altLang="zh-TW" sz="6000" dirty="0"/>
              <a:t>: BMI&gt;=24</a:t>
            </a:r>
            <a:endParaRPr lang="en-US" altLang="zh-TW" sz="60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000000"/>
                </a:solidFill>
              </a:rPr>
              <a:t>試寫程式</a:t>
            </a:r>
            <a:r>
              <a:rPr lang="en-US" altLang="zh-TW" sz="6000" b="1" dirty="0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FF0000"/>
                </a:solidFill>
              </a:rPr>
              <a:t>以 </a:t>
            </a:r>
            <a:r>
              <a:rPr lang="en-US" altLang="zh-TW" sz="6000" b="1" dirty="0">
                <a:solidFill>
                  <a:srgbClr val="FF0000"/>
                </a:solidFill>
              </a:rPr>
              <a:t>W=</a:t>
            </a:r>
            <a:r>
              <a:rPr lang="en-US" altLang="zh-TW" sz="6000" b="1" dirty="0"/>
              <a:t>60</a:t>
            </a:r>
            <a:r>
              <a:rPr lang="en-US" altLang="zh-TW" sz="6000" b="1" dirty="0">
                <a:solidFill>
                  <a:srgbClr val="FF0000"/>
                </a:solidFill>
              </a:rPr>
              <a:t> , H=</a:t>
            </a:r>
            <a:r>
              <a:rPr lang="en-US" altLang="zh-TW" sz="6000" b="1" dirty="0"/>
              <a:t>1.72 </a:t>
            </a:r>
            <a:r>
              <a:rPr lang="en-US" altLang="zh-TW" sz="6000" b="1" dirty="0">
                <a:solidFill>
                  <a:srgbClr val="FF0000"/>
                </a:solidFill>
              </a:rPr>
              <a:t> </a:t>
            </a:r>
            <a:r>
              <a:rPr lang="zh-TW" altLang="en-US" sz="6000" b="1" dirty="0">
                <a:solidFill>
                  <a:srgbClr val="FF0000"/>
                </a:solidFill>
              </a:rPr>
              <a:t>輸出結果</a:t>
            </a:r>
            <a:endParaRPr lang="zh-TW" altLang="en-US" sz="8600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61445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568" y="3921450"/>
            <a:ext cx="2235970" cy="223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6009B53-81C6-4815-964E-E5D458D8322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向左箭號 6"/>
          <p:cNvSpPr/>
          <p:nvPr/>
        </p:nvSpPr>
        <p:spPr>
          <a:xfrm>
            <a:off x="9858375" y="7380288"/>
            <a:ext cx="1079500" cy="9366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1448" name="內容版面配置區 2"/>
          <p:cNvSpPr txBox="1">
            <a:spLocks/>
          </p:cNvSpPr>
          <p:nvPr/>
        </p:nvSpPr>
        <p:spPr bwMode="auto">
          <a:xfrm>
            <a:off x="11385550" y="6948488"/>
            <a:ext cx="434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>
                <a:solidFill>
                  <a:srgbClr val="002060"/>
                </a:solidFill>
              </a:rPr>
              <a:t>這是我的</a:t>
            </a:r>
            <a:r>
              <a:rPr lang="en-US" altLang="zh-TW" sz="4800" b="1">
                <a:solidFill>
                  <a:srgbClr val="002060"/>
                </a:solidFill>
              </a:rPr>
              <a:t/>
            </a:r>
            <a:br>
              <a:rPr lang="en-US" altLang="zh-TW" sz="4800" b="1">
                <a:solidFill>
                  <a:srgbClr val="002060"/>
                </a:solidFill>
              </a:rPr>
            </a:br>
            <a:r>
              <a:rPr lang="zh-TW" altLang="en-US" sz="4800" b="1">
                <a:solidFill>
                  <a:srgbClr val="002060"/>
                </a:solidFill>
              </a:rPr>
              <a:t>體重與身高喔</a:t>
            </a:r>
            <a:r>
              <a:rPr lang="en-US" altLang="zh-TW" sz="4800" b="1">
                <a:solidFill>
                  <a:srgbClr val="002060"/>
                </a:solidFill>
              </a:rPr>
              <a:t>~</a:t>
            </a:r>
            <a:endParaRPr lang="zh-TW" altLang="en-US" sz="4800" b="1">
              <a:solidFill>
                <a:srgbClr val="FF0000"/>
              </a:solidFill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296863" y="971550"/>
            <a:ext cx="11449050" cy="68421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63491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058863"/>
            <a:ext cx="11134725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368300" y="233363"/>
            <a:ext cx="5761038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3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解一次聯立方程組</a:t>
            </a:r>
            <a:r>
              <a:rPr lang="zh-TW" altLang="en-US" sz="7200" b="1" dirty="0" smtClean="0"/>
              <a:t> </a:t>
            </a:r>
            <a:endParaRPr lang="zh-TW" altLang="en-US" sz="86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" name="向左箭號 1"/>
          <p:cNvSpPr/>
          <p:nvPr/>
        </p:nvSpPr>
        <p:spPr>
          <a:xfrm>
            <a:off x="8223250" y="4357688"/>
            <a:ext cx="4019550" cy="4397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3494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4BFDF44-8618-4317-AE11-322DA78F8D3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3495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425" y="3492500"/>
            <a:ext cx="3614738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475" y="5926138"/>
            <a:ext cx="2833688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向左箭號 13"/>
          <p:cNvSpPr/>
          <p:nvPr/>
        </p:nvSpPr>
        <p:spPr>
          <a:xfrm>
            <a:off x="7424738" y="7132638"/>
            <a:ext cx="5459412" cy="4540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4" descr="https://lh6.googleusercontent.com/TP_U0zdzhtIvsSEjCZJrU6WUU8x7KkYR6L5eatrok7U9x62Dw5FAGKK7StQrbI8yJA86pM16ZCwfvwY8j-2WyvDv7ZA03qX61yed4MxUff4Mhka1EzmccZfljLcvgYQyxNi0LmgcydvrZO4R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63988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60E85D1-B96F-4324-9DBC-D401AD4D2B2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451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1465263"/>
            <a:ext cx="300037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457200" y="26988"/>
            <a:ext cx="10945813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3900" b="1" dirty="0"/>
              <a:t>試寫程式</a:t>
            </a:r>
            <a:r>
              <a:rPr lang="en-US" altLang="zh-TW" sz="18500" b="1" dirty="0" smtClean="0"/>
              <a:t>~</a:t>
            </a:r>
            <a:r>
              <a:rPr lang="zh-TW" altLang="en-US" sz="12600" b="1" dirty="0" smtClean="0"/>
              <a:t>求解 </a:t>
            </a:r>
            <a:endParaRPr lang="zh-TW" altLang="en-US" sz="126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64518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63" y="1247775"/>
            <a:ext cx="3873500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矩形 6"/>
          <p:cNvSpPr>
            <a:spLocks noChangeArrowheads="1"/>
          </p:cNvSpPr>
          <p:nvPr/>
        </p:nvSpPr>
        <p:spPr bwMode="auto">
          <a:xfrm>
            <a:off x="306388" y="5268913"/>
            <a:ext cx="160909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/>
              <a:t>某群顧客到早餐店買了</a:t>
            </a:r>
            <a:r>
              <a:rPr lang="en-US" altLang="zh-TW" sz="4000"/>
              <a:t>4 </a:t>
            </a:r>
            <a:r>
              <a:rPr lang="zh-TW" altLang="en-US" sz="4000"/>
              <a:t>個漢堡，</a:t>
            </a:r>
            <a:r>
              <a:rPr lang="en-US" altLang="zh-TW" sz="4000"/>
              <a:t>3 </a:t>
            </a:r>
            <a:r>
              <a:rPr lang="zh-TW" altLang="en-US" sz="4000"/>
              <a:t>個貝果，</a:t>
            </a:r>
            <a:r>
              <a:rPr lang="en-US" altLang="zh-TW" sz="4000"/>
              <a:t>3 </a:t>
            </a:r>
            <a:r>
              <a:rPr lang="zh-TW" altLang="en-US" sz="4000"/>
              <a:t>杯牛奶，共計 </a:t>
            </a:r>
            <a:r>
              <a:rPr lang="en-US" altLang="zh-TW" sz="4000"/>
              <a:t>350 </a:t>
            </a:r>
            <a:r>
              <a:rPr lang="zh-TW" altLang="en-US" sz="4000"/>
              <a:t>元；</a:t>
            </a:r>
            <a:r>
              <a:rPr lang="en-US" altLang="zh-TW" sz="4000"/>
              <a:t/>
            </a:r>
            <a:br>
              <a:rPr lang="en-US" altLang="zh-TW" sz="4000"/>
            </a:br>
            <a:r>
              <a:rPr lang="zh-TW" altLang="en-US" sz="4000"/>
              <a:t>第二群顧客買 </a:t>
            </a:r>
            <a:r>
              <a:rPr lang="en-US" altLang="zh-TW" sz="4000"/>
              <a:t>4</a:t>
            </a:r>
            <a:r>
              <a:rPr lang="zh-TW" altLang="en-US" sz="4000"/>
              <a:t>個漢堡，</a:t>
            </a:r>
            <a:r>
              <a:rPr lang="en-US" altLang="zh-TW" sz="4000"/>
              <a:t>2 </a:t>
            </a:r>
            <a:r>
              <a:rPr lang="zh-TW" altLang="en-US" sz="4000"/>
              <a:t>個貝果，</a:t>
            </a:r>
            <a:r>
              <a:rPr lang="en-US" altLang="zh-TW" sz="4000"/>
              <a:t>5 </a:t>
            </a:r>
            <a:r>
              <a:rPr lang="zh-TW" altLang="en-US" sz="4000"/>
              <a:t>杯牛奶，共計 </a:t>
            </a:r>
            <a:r>
              <a:rPr lang="en-US" altLang="zh-TW" sz="4000"/>
              <a:t>360 </a:t>
            </a:r>
            <a:r>
              <a:rPr lang="zh-TW" altLang="en-US" sz="4000"/>
              <a:t>元；</a:t>
            </a:r>
            <a:r>
              <a:rPr lang="en-US" altLang="zh-TW" sz="4000"/>
              <a:t/>
            </a:r>
            <a:br>
              <a:rPr lang="en-US" altLang="zh-TW" sz="4000"/>
            </a:br>
            <a:r>
              <a:rPr lang="zh-TW" altLang="en-US" sz="4000"/>
              <a:t>第三群顧客買 </a:t>
            </a:r>
            <a:r>
              <a:rPr lang="en-US" altLang="zh-TW" sz="4000"/>
              <a:t>8 </a:t>
            </a:r>
            <a:r>
              <a:rPr lang="zh-TW" altLang="en-US" sz="4000"/>
              <a:t>個漢堡，</a:t>
            </a:r>
            <a:r>
              <a:rPr lang="en-US" altLang="zh-TW" sz="4000"/>
              <a:t>8 </a:t>
            </a:r>
            <a:r>
              <a:rPr lang="zh-TW" altLang="en-US" sz="4000"/>
              <a:t>個貝果，</a:t>
            </a:r>
            <a:r>
              <a:rPr lang="en-US" altLang="zh-TW" sz="4000"/>
              <a:t>10</a:t>
            </a:r>
            <a:r>
              <a:rPr lang="zh-TW" altLang="en-US" sz="4000"/>
              <a:t>杯牛奶，共計 </a:t>
            </a:r>
            <a:r>
              <a:rPr lang="en-US" altLang="zh-TW" sz="4000"/>
              <a:t>840 </a:t>
            </a:r>
            <a:r>
              <a:rPr lang="zh-TW" altLang="en-US" sz="4000"/>
              <a:t>元。</a:t>
            </a:r>
            <a:r>
              <a:rPr lang="en-US" altLang="zh-TW" sz="4000"/>
              <a:t/>
            </a:r>
            <a:br>
              <a:rPr lang="en-US" altLang="zh-TW" sz="4000"/>
            </a:br>
            <a:r>
              <a:rPr lang="zh-TW" altLang="en-US" sz="4000"/>
              <a:t>問漢堡、貝果與牛奶的單價各為多少元？</a:t>
            </a:r>
          </a:p>
        </p:txBody>
      </p:sp>
      <p:pic>
        <p:nvPicPr>
          <p:cNvPr id="64520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403066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1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63988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584200" y="1692275"/>
            <a:ext cx="8712200" cy="68405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368300" y="347663"/>
            <a:ext cx="116363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5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5200" b="1" dirty="0" smtClean="0"/>
              <a:t> </a:t>
            </a:r>
            <a:r>
              <a:rPr lang="zh-TW" altLang="en-US" sz="16600" b="1" dirty="0" smtClean="0"/>
              <a:t>序列 </a:t>
            </a:r>
            <a:r>
              <a:rPr lang="en-US" altLang="zh-TW" sz="16600" b="1" dirty="0" smtClean="0"/>
              <a:t>,</a:t>
            </a:r>
            <a:r>
              <a:rPr lang="zh-TW" altLang="en-US" sz="16600" b="1" dirty="0" smtClean="0"/>
              <a:t>  </a:t>
            </a:r>
            <a:r>
              <a:rPr lang="en-US" altLang="zh-TW" sz="16600" b="1" dirty="0" err="1" smtClean="0"/>
              <a:t>len</a:t>
            </a:r>
            <a:r>
              <a:rPr lang="zh-TW" altLang="en-US" sz="16600" b="1" dirty="0" smtClean="0"/>
              <a:t>指令 </a:t>
            </a:r>
            <a:r>
              <a:rPr lang="zh-TW" altLang="en-US" sz="16600" b="1" dirty="0" smtClean="0">
                <a:solidFill>
                  <a:srgbClr val="00B0F0"/>
                </a:solidFill>
              </a:rPr>
              <a:t>  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 smtClean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6554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59D5C18-05AE-4EDA-B43E-0E8308E85B0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5541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650" y="5514975"/>
            <a:ext cx="3098800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內容版面配置區 2"/>
          <p:cNvSpPr txBox="1">
            <a:spLocks/>
          </p:cNvSpPr>
          <p:nvPr/>
        </p:nvSpPr>
        <p:spPr bwMode="auto">
          <a:xfrm>
            <a:off x="10906125" y="2628900"/>
            <a:ext cx="598487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/>
              <a:t>(</a:t>
            </a:r>
            <a:r>
              <a:rPr lang="zh-TW" altLang="en-US" sz="4400" b="1" dirty="0"/>
              <a:t>起點</a:t>
            </a:r>
            <a:r>
              <a:rPr lang="en-US" altLang="zh-TW" sz="4400" b="1" dirty="0"/>
              <a:t>,</a:t>
            </a:r>
            <a:r>
              <a:rPr lang="zh-TW" altLang="en-US" sz="4400" b="1" dirty="0"/>
              <a:t>終點</a:t>
            </a:r>
            <a:r>
              <a:rPr lang="en-US" altLang="zh-TW" sz="4400" b="1" dirty="0"/>
              <a:t>,</a:t>
            </a:r>
            <a:r>
              <a:rPr lang="zh-TW" altLang="en-US" sz="4400" b="1" dirty="0"/>
              <a:t>間隔</a:t>
            </a:r>
            <a:r>
              <a:rPr lang="en-US" altLang="zh-TW" sz="4400" b="1" dirty="0"/>
              <a:t>)</a:t>
            </a:r>
            <a:endParaRPr lang="zh-TW" altLang="en-US" sz="4400" b="1" dirty="0"/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65543" name="內容版面配置區 2"/>
          <p:cNvSpPr txBox="1">
            <a:spLocks/>
          </p:cNvSpPr>
          <p:nvPr/>
        </p:nvSpPr>
        <p:spPr bwMode="auto">
          <a:xfrm>
            <a:off x="10161588" y="3338513"/>
            <a:ext cx="561657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/>
              <a:t>包含起點 </a:t>
            </a:r>
            <a:r>
              <a:rPr lang="en-US" altLang="zh-TW" sz="4400" b="1" dirty="0"/>
              <a:t>,</a:t>
            </a:r>
            <a:r>
              <a:rPr lang="zh-TW" altLang="en-US" sz="4400" b="1" dirty="0"/>
              <a:t> 但不含終點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6554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03400"/>
            <a:ext cx="8505825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左箭號 7"/>
          <p:cNvSpPr/>
          <p:nvPr/>
        </p:nvSpPr>
        <p:spPr>
          <a:xfrm>
            <a:off x="9417050" y="2360613"/>
            <a:ext cx="1320800" cy="12033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9359900" y="1355725"/>
            <a:ext cx="6254750" cy="74247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流程圖: 程序 8"/>
          <p:cNvSpPr/>
          <p:nvPr/>
        </p:nvSpPr>
        <p:spPr>
          <a:xfrm>
            <a:off x="581025" y="1404938"/>
            <a:ext cx="7491413" cy="73437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581025" y="252413"/>
            <a:ext cx="11380788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8000" b="1" dirty="0" smtClean="0"/>
              <a:t>序列與</a:t>
            </a:r>
            <a:r>
              <a:rPr lang="zh-TW" altLang="en-US" sz="8000" b="1" dirty="0"/>
              <a:t>相關</a:t>
            </a:r>
            <a:r>
              <a:rPr lang="zh-TW" altLang="en-US" sz="8000" b="1" dirty="0" smtClean="0"/>
              <a:t>指令 </a:t>
            </a:r>
            <a:r>
              <a:rPr lang="en-US" altLang="zh-TW" sz="8000" b="1" dirty="0" err="1" smtClean="0"/>
              <a:t>len</a:t>
            </a:r>
            <a:r>
              <a:rPr lang="en-US" altLang="zh-TW" sz="8000" b="1" dirty="0" smtClean="0"/>
              <a:t> , sum , max, min,  remove, append</a:t>
            </a:r>
            <a:r>
              <a:rPr lang="zh-TW" altLang="en-US" sz="16600" b="1" dirty="0" smtClean="0">
                <a:solidFill>
                  <a:srgbClr val="00B0F0"/>
                </a:solidFill>
              </a:rPr>
              <a:t>  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 smtClean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6656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FDE987A-FBE3-440A-B813-CEBB93A5493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656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541463"/>
            <a:ext cx="7267575" cy="702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447800"/>
            <a:ext cx="5924550" cy="721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左箭號 7"/>
          <p:cNvSpPr/>
          <p:nvPr/>
        </p:nvSpPr>
        <p:spPr>
          <a:xfrm>
            <a:off x="2960688" y="6800850"/>
            <a:ext cx="1657350" cy="145097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6569" name="內容版面配置區 2"/>
          <p:cNvSpPr txBox="1">
            <a:spLocks/>
          </p:cNvSpPr>
          <p:nvPr/>
        </p:nvSpPr>
        <p:spPr bwMode="auto">
          <a:xfrm>
            <a:off x="4686300" y="7097713"/>
            <a:ext cx="33115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/>
              <a:t>其意義為何</a:t>
            </a:r>
            <a:r>
              <a:rPr lang="en-US" altLang="zh-TW" sz="4400" b="1" dirty="0"/>
              <a:t>?</a:t>
            </a:r>
            <a:endParaRPr lang="zh-TW" altLang="en-US" sz="4400" b="1" dirty="0"/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192088" y="2960688"/>
            <a:ext cx="7491412" cy="55006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67587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528" y="5580682"/>
            <a:ext cx="2197291" cy="219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矩形 3"/>
          <p:cNvSpPr>
            <a:spLocks noChangeArrowheads="1"/>
          </p:cNvSpPr>
          <p:nvPr/>
        </p:nvSpPr>
        <p:spPr bwMode="auto">
          <a:xfrm>
            <a:off x="234950" y="193675"/>
            <a:ext cx="14400213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zh-TW" altLang="en-US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的自然數，能被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整除，但不能被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整除者有多少個？</a:t>
            </a:r>
            <a:endParaRPr lang="zh-TW" altLang="en-US" sz="8000" b="1">
              <a:solidFill>
                <a:srgbClr val="0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向左箭號 6"/>
          <p:cNvSpPr/>
          <p:nvPr/>
        </p:nvSpPr>
        <p:spPr>
          <a:xfrm>
            <a:off x="7785100" y="5057775"/>
            <a:ext cx="1223963" cy="132397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7590" name="內容版面配置區 2"/>
          <p:cNvSpPr txBox="1">
            <a:spLocks/>
          </p:cNvSpPr>
          <p:nvPr/>
        </p:nvSpPr>
        <p:spPr bwMode="auto">
          <a:xfrm>
            <a:off x="8042275" y="4232275"/>
            <a:ext cx="72723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</a:t>
            </a:r>
            <a:r>
              <a:rPr lang="en-US" altLang="zh-TW" sz="4400" b="1" dirty="0"/>
              <a:t>and</a:t>
            </a:r>
            <a:r>
              <a:rPr lang="en-US" altLang="zh-TW" sz="4400" b="1" dirty="0">
                <a:solidFill>
                  <a:srgbClr val="FF0000"/>
                </a:solidFill>
              </a:rPr>
              <a:t> </a:t>
            </a:r>
            <a:r>
              <a:rPr lang="zh-TW" altLang="en-US" sz="4400" b="1" dirty="0">
                <a:solidFill>
                  <a:srgbClr val="FF0000"/>
                </a:solidFill>
              </a:rPr>
              <a:t>與 </a:t>
            </a:r>
            <a:r>
              <a:rPr lang="en-US" altLang="zh-TW" sz="4400" b="1" dirty="0"/>
              <a:t>==</a:t>
            </a:r>
            <a:r>
              <a:rPr lang="zh-TW" altLang="en-US" sz="4400" b="1" dirty="0">
                <a:solidFill>
                  <a:srgbClr val="FF0000"/>
                </a:solidFill>
              </a:rPr>
              <a:t> 與  </a:t>
            </a:r>
            <a:r>
              <a:rPr lang="en-US" altLang="zh-TW" sz="4400" b="1" dirty="0"/>
              <a:t>!=</a:t>
            </a:r>
            <a:r>
              <a:rPr lang="en-US" altLang="zh-TW" sz="4400" b="1" dirty="0">
                <a:solidFill>
                  <a:srgbClr val="FF0000"/>
                </a:solidFill>
              </a:rPr>
              <a:t> </a:t>
            </a:r>
            <a:r>
              <a:rPr lang="zh-TW" altLang="en-US" sz="4400" b="1" dirty="0">
                <a:solidFill>
                  <a:srgbClr val="FF0000"/>
                </a:solidFill>
              </a:rPr>
              <a:t>的作用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b="1" u="sng" dirty="0"/>
          </a:p>
        </p:txBody>
      </p:sp>
      <p:sp>
        <p:nvSpPr>
          <p:cNvPr id="6759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018E7B7-34E5-4D7C-AA6B-FE5FFC40257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7592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3060700"/>
            <a:ext cx="7405688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728663" y="2628900"/>
            <a:ext cx="9001125" cy="51117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9635" name="矩形 3"/>
          <p:cNvSpPr>
            <a:spLocks noChangeArrowheads="1"/>
          </p:cNvSpPr>
          <p:nvPr/>
        </p:nvSpPr>
        <p:spPr bwMode="auto">
          <a:xfrm>
            <a:off x="584200" y="36513"/>
            <a:ext cx="154813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從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1 </a:t>
            </a:r>
            <a:r>
              <a:rPr lang="zh-TW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到</a:t>
            </a:r>
            <a:r>
              <a:rPr lang="en-US" altLang="zh-TW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的自然數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b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為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2 </a:t>
            </a: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3 </a:t>
            </a: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或</a:t>
            </a:r>
            <a:r>
              <a:rPr lang="en-US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5</a:t>
            </a:r>
            <a:r>
              <a:rPr lang="zh-TW" altLang="zh-TW" sz="8000" b="1">
                <a:solidFill>
                  <a:srgbClr val="0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的倍數共有多少個？</a:t>
            </a:r>
            <a:r>
              <a:rPr lang="zh-TW" altLang="en-US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8000" b="1">
              <a:solidFill>
                <a:srgbClr val="0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9636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175" y="5397500"/>
            <a:ext cx="3455988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左箭號 5"/>
          <p:cNvSpPr/>
          <p:nvPr/>
        </p:nvSpPr>
        <p:spPr>
          <a:xfrm>
            <a:off x="9729788" y="4746625"/>
            <a:ext cx="2592387" cy="87788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9638" name="內容版面配置區 2"/>
          <p:cNvSpPr txBox="1">
            <a:spLocks/>
          </p:cNvSpPr>
          <p:nvPr/>
        </p:nvSpPr>
        <p:spPr bwMode="auto">
          <a:xfrm>
            <a:off x="10448925" y="4113213"/>
            <a:ext cx="5976938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</a:t>
            </a:r>
            <a:r>
              <a:rPr lang="en-US" altLang="zh-TW" sz="4400" b="1" dirty="0"/>
              <a:t>or</a:t>
            </a:r>
            <a:r>
              <a:rPr lang="en-US" altLang="zh-TW" sz="4400" b="1" dirty="0">
                <a:solidFill>
                  <a:srgbClr val="FF0000"/>
                </a:solidFill>
              </a:rPr>
              <a:t> </a:t>
            </a:r>
            <a:r>
              <a:rPr lang="zh-TW" altLang="en-US" sz="4400" b="1" dirty="0">
                <a:solidFill>
                  <a:srgbClr val="FF0000"/>
                </a:solidFill>
              </a:rPr>
              <a:t>的作用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6963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3E6AA39-AD86-4050-AF71-CCEC5F3ED75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9640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2776538"/>
            <a:ext cx="8750300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矩形 3"/>
          <p:cNvSpPr>
            <a:spLocks noChangeArrowheads="1"/>
          </p:cNvSpPr>
          <p:nvPr/>
        </p:nvSpPr>
        <p:spPr bwMode="auto">
          <a:xfrm>
            <a:off x="1160463" y="930275"/>
            <a:ext cx="1454467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今有物不知其數，三三數之剩二，五五數之剩三，七七數之剩二，問物幾何？ </a:t>
            </a:r>
            <a:r>
              <a:rPr lang="en-US" altLang="zh-TW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《</a:t>
            </a:r>
            <a:r>
              <a:rPr lang="zh-TW" altLang="en-US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孫子算經</a:t>
            </a:r>
            <a:r>
              <a:rPr lang="en-US" altLang="zh-TW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》</a:t>
            </a:r>
            <a:r>
              <a:rPr lang="zh-TW" altLang="en-US" sz="8000" b="1" dirty="0">
                <a:solidFill>
                  <a:srgbClr val="0000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8000" b="1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80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71683" name="內容版面配置區 2"/>
          <p:cNvSpPr txBox="1">
            <a:spLocks/>
          </p:cNvSpPr>
          <p:nvPr/>
        </p:nvSpPr>
        <p:spPr bwMode="auto">
          <a:xfrm>
            <a:off x="5272088" y="5327650"/>
            <a:ext cx="10729912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試寫程式</a:t>
            </a:r>
            <a:r>
              <a:rPr lang="en-US" altLang="zh-TW" sz="6000" b="1" dirty="0"/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FF0000"/>
                </a:solidFill>
              </a:rPr>
              <a:t>請輸出小於 </a:t>
            </a:r>
            <a:r>
              <a:rPr lang="en-US" altLang="zh-TW" sz="6000" b="1" dirty="0">
                <a:solidFill>
                  <a:srgbClr val="FF0000"/>
                </a:solidFill>
              </a:rPr>
              <a:t>1000 </a:t>
            </a:r>
            <a:r>
              <a:rPr lang="zh-TW" altLang="en-US" sz="6000" b="1" dirty="0">
                <a:solidFill>
                  <a:srgbClr val="FF0000"/>
                </a:solidFill>
              </a:rPr>
              <a:t>所滿足的數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endParaRPr lang="en-US" altLang="zh-TW" u="sng" dirty="0"/>
          </a:p>
        </p:txBody>
      </p:sp>
      <p:pic>
        <p:nvPicPr>
          <p:cNvPr id="71684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88" y="5326664"/>
            <a:ext cx="2768601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E029D4D-7853-4A4E-BB6D-C768330FD88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3"/>
          <p:cNvSpPr>
            <a:spLocks noChangeArrowheads="1"/>
          </p:cNvSpPr>
          <p:nvPr/>
        </p:nvSpPr>
        <p:spPr bwMode="auto">
          <a:xfrm>
            <a:off x="1592263" y="107950"/>
            <a:ext cx="1252855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>
                <a:solidFill>
                  <a:srgbClr val="000000"/>
                </a:solidFill>
              </a:rPr>
              <a:t>求 </a:t>
            </a:r>
            <a:r>
              <a:rPr lang="en-US" altLang="zh-TW" sz="8000" b="1">
                <a:solidFill>
                  <a:srgbClr val="000000"/>
                </a:solidFill>
              </a:rPr>
              <a:t>200</a:t>
            </a:r>
            <a:r>
              <a:rPr lang="zh-TW" altLang="en-US" sz="8000" b="1">
                <a:solidFill>
                  <a:srgbClr val="000000"/>
                </a:solidFill>
              </a:rPr>
              <a:t> 到 </a:t>
            </a:r>
            <a:r>
              <a:rPr lang="en-US" altLang="zh-TW" sz="8000" b="1">
                <a:solidFill>
                  <a:srgbClr val="000000"/>
                </a:solidFill>
              </a:rPr>
              <a:t>500</a:t>
            </a:r>
            <a:r>
              <a:rPr lang="zh-TW" altLang="en-US" sz="8000" b="1">
                <a:solidFill>
                  <a:srgbClr val="000000"/>
                </a:solidFill>
              </a:rPr>
              <a:t> 之間，所有</a:t>
            </a:r>
            <a:r>
              <a:rPr lang="en-US" altLang="zh-TW" sz="8000" b="1">
                <a:solidFill>
                  <a:srgbClr val="000000"/>
                </a:solidFill>
              </a:rPr>
              <a:t/>
            </a:r>
            <a:br>
              <a:rPr lang="en-US" altLang="zh-TW" sz="8000" b="1">
                <a:solidFill>
                  <a:srgbClr val="000000"/>
                </a:solidFill>
              </a:rPr>
            </a:br>
            <a:r>
              <a:rPr lang="zh-TW" altLang="en-US" sz="8000" b="1">
                <a:solidFill>
                  <a:srgbClr val="000000"/>
                </a:solidFill>
              </a:rPr>
              <a:t>被 </a:t>
            </a:r>
            <a:r>
              <a:rPr lang="en-US" altLang="zh-TW" sz="8000" b="1">
                <a:solidFill>
                  <a:srgbClr val="000000"/>
                </a:solidFill>
              </a:rPr>
              <a:t>9</a:t>
            </a:r>
            <a:r>
              <a:rPr lang="zh-TW" altLang="en-US" sz="8000" b="1">
                <a:solidFill>
                  <a:srgbClr val="000000"/>
                </a:solidFill>
              </a:rPr>
              <a:t> 除餘 </a:t>
            </a:r>
            <a:r>
              <a:rPr lang="en-US" altLang="zh-TW" sz="8000" b="1">
                <a:solidFill>
                  <a:srgbClr val="000000"/>
                </a:solidFill>
              </a:rPr>
              <a:t>1</a:t>
            </a:r>
            <a:r>
              <a:rPr lang="zh-TW" altLang="en-US" sz="8000" b="1">
                <a:solidFill>
                  <a:srgbClr val="000000"/>
                </a:solidFill>
              </a:rPr>
              <a:t> 的自然數，</a:t>
            </a:r>
            <a:r>
              <a:rPr lang="en-US" altLang="zh-TW" sz="8000" b="1">
                <a:solidFill>
                  <a:srgbClr val="000000"/>
                </a:solidFill>
              </a:rPr>
              <a:t/>
            </a:r>
            <a:br>
              <a:rPr lang="en-US" altLang="zh-TW" sz="8000" b="1">
                <a:solidFill>
                  <a:srgbClr val="000000"/>
                </a:solidFill>
              </a:rPr>
            </a:br>
            <a:r>
              <a:rPr lang="zh-TW" altLang="en-US" sz="80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8000" b="1">
              <a:solidFill>
                <a:srgbClr val="000000"/>
              </a:solidFill>
            </a:endParaRPr>
          </a:p>
        </p:txBody>
      </p:sp>
      <p:sp>
        <p:nvSpPr>
          <p:cNvPr id="73731" name="內容版面配置區 2"/>
          <p:cNvSpPr txBox="1">
            <a:spLocks/>
          </p:cNvSpPr>
          <p:nvPr/>
        </p:nvSpPr>
        <p:spPr bwMode="auto">
          <a:xfrm>
            <a:off x="1808163" y="3276600"/>
            <a:ext cx="80645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試寫程式</a:t>
            </a:r>
            <a:r>
              <a:rPr lang="en-US" altLang="zh-TW" sz="6000" b="1" dirty="0"/>
              <a:t>~</a:t>
            </a:r>
            <a:br>
              <a:rPr lang="en-US" altLang="zh-TW" sz="6000" b="1" dirty="0"/>
            </a:br>
            <a:r>
              <a:rPr lang="en-US" altLang="zh-TW" sz="6000" b="1" dirty="0">
                <a:solidFill>
                  <a:srgbClr val="FF0000"/>
                </a:solidFill>
              </a:rPr>
              <a:t>(1)</a:t>
            </a:r>
            <a:r>
              <a:rPr lang="zh-TW" altLang="en-US" sz="6000" b="1" dirty="0">
                <a:solidFill>
                  <a:srgbClr val="FF0000"/>
                </a:solidFill>
              </a:rPr>
              <a:t>列出所滿足的數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r>
              <a:rPr lang="en-US" altLang="zh-TW" sz="6000" b="1" dirty="0">
                <a:solidFill>
                  <a:srgbClr val="FF0000"/>
                </a:solidFill>
              </a:rPr>
              <a:t>(2)</a:t>
            </a:r>
            <a:r>
              <a:rPr lang="zh-TW" altLang="en-US" sz="6000" b="1" dirty="0">
                <a:solidFill>
                  <a:srgbClr val="FF0000"/>
                </a:solidFill>
              </a:rPr>
              <a:t>列出個數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r>
              <a:rPr lang="en-US" altLang="zh-TW" sz="6000" b="1" dirty="0">
                <a:solidFill>
                  <a:srgbClr val="FF0000"/>
                </a:solidFill>
              </a:rPr>
              <a:t>(3)</a:t>
            </a:r>
            <a:r>
              <a:rPr lang="zh-TW" altLang="en-US" sz="6000" b="1" dirty="0">
                <a:solidFill>
                  <a:srgbClr val="FF0000"/>
                </a:solidFill>
              </a:rPr>
              <a:t>列出總和</a:t>
            </a: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73732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416" y="4788594"/>
            <a:ext cx="2771478" cy="277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4824258-F5CD-4830-A4BF-7975D5004C4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39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圖: 程序 3"/>
          <p:cNvSpPr/>
          <p:nvPr/>
        </p:nvSpPr>
        <p:spPr>
          <a:xfrm>
            <a:off x="488950" y="2268538"/>
            <a:ext cx="9456738" cy="29527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223838" y="388938"/>
            <a:ext cx="138684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9600" b="1" dirty="0" smtClean="0"/>
              <a:t> </a:t>
            </a:r>
            <a:r>
              <a:rPr lang="zh-TW" altLang="en-US" sz="9600" b="1" dirty="0" smtClean="0"/>
              <a:t>輸出指令 </a:t>
            </a:r>
            <a:r>
              <a:rPr lang="en-US" altLang="zh-TW" sz="9600" b="1" dirty="0" smtClean="0"/>
              <a:t>print </a:t>
            </a:r>
            <a:r>
              <a:rPr lang="zh-TW" altLang="en-US" sz="9600" b="1" dirty="0" smtClean="0"/>
              <a:t>介紹 </a:t>
            </a:r>
            <a:r>
              <a:rPr lang="en-US" altLang="zh-TW" sz="9600" b="1" dirty="0" smtClean="0"/>
              <a:t> </a:t>
            </a:r>
            <a:endParaRPr lang="zh-TW" altLang="en-US" sz="9600" dirty="0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369888" y="7554913"/>
            <a:ext cx="1497965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3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28800" b="1" dirty="0" smtClean="0">
                <a:solidFill>
                  <a:srgbClr val="002060"/>
                </a:solidFill>
              </a:rPr>
              <a:t>#</a:t>
            </a:r>
            <a:r>
              <a:rPr lang="zh-TW" altLang="en-US" sz="28800" b="1" dirty="0" smtClean="0">
                <a:solidFill>
                  <a:srgbClr val="002060"/>
                </a:solidFill>
              </a:rPr>
              <a:t> </a:t>
            </a:r>
            <a:r>
              <a:rPr lang="zh-TW" altLang="en-US" sz="12800" b="1" dirty="0" smtClean="0">
                <a:solidFill>
                  <a:srgbClr val="002060"/>
                </a:solidFill>
              </a:rPr>
              <a:t>之後的內容是不會被執行的</a:t>
            </a:r>
            <a:r>
              <a:rPr lang="en-US" altLang="zh-TW" sz="12800" b="1" dirty="0" smtClean="0">
                <a:solidFill>
                  <a:srgbClr val="002060"/>
                </a:solidFill>
              </a:rPr>
              <a:t>~</a:t>
            </a:r>
            <a:r>
              <a:rPr lang="zh-TW" altLang="en-US" sz="12800" b="1" dirty="0" smtClean="0">
                <a:solidFill>
                  <a:srgbClr val="002060"/>
                </a:solidFill>
              </a:rPr>
              <a:t>故適合做標題或註解說明</a:t>
            </a:r>
            <a:endParaRPr lang="zh-TW" altLang="en-US" sz="128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1509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536" y="4572123"/>
            <a:ext cx="2312864" cy="23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52F1FFC-5961-41F7-8162-B4B2162309B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369888" y="5795963"/>
            <a:ext cx="7208837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28800" b="1" dirty="0" smtClean="0">
                <a:solidFill>
                  <a:srgbClr val="002060"/>
                </a:solidFill>
              </a:rPr>
              <a:t>#</a:t>
            </a:r>
            <a:r>
              <a:rPr lang="zh-TW" altLang="en-US" sz="28800" b="1" dirty="0" smtClean="0">
                <a:solidFill>
                  <a:srgbClr val="002060"/>
                </a:solidFill>
              </a:rPr>
              <a:t> </a:t>
            </a:r>
            <a:r>
              <a:rPr lang="zh-TW" altLang="en-US" sz="12800" b="1" dirty="0" smtClean="0">
                <a:solidFill>
                  <a:srgbClr val="002060"/>
                </a:solidFill>
              </a:rPr>
              <a:t>有其用途喔</a:t>
            </a:r>
            <a:r>
              <a:rPr lang="en-US" altLang="zh-TW" sz="12800" b="1" dirty="0" smtClean="0">
                <a:solidFill>
                  <a:srgbClr val="002060"/>
                </a:solidFill>
              </a:rPr>
              <a:t>~~</a:t>
            </a:r>
            <a:endParaRPr lang="zh-TW" altLang="en-US" sz="128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151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2333625"/>
            <a:ext cx="934085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1160463" y="2700338"/>
            <a:ext cx="9217025" cy="57610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5779" name="矩形 3"/>
          <p:cNvSpPr>
            <a:spLocks noChangeArrowheads="1"/>
          </p:cNvSpPr>
          <p:nvPr/>
        </p:nvSpPr>
        <p:spPr bwMode="auto">
          <a:xfrm>
            <a:off x="1063625" y="42863"/>
            <a:ext cx="13031788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zh-TW" sz="5400" b="1">
                <a:solidFill>
                  <a:srgbClr val="000000"/>
                </a:solidFill>
              </a:rPr>
              <a:t>將一張</a:t>
            </a:r>
            <a:r>
              <a:rPr lang="en-US" altLang="zh-TW" sz="5400" b="1">
                <a:solidFill>
                  <a:srgbClr val="000000"/>
                </a:solidFill>
              </a:rPr>
              <a:t> N </a:t>
            </a:r>
            <a:r>
              <a:rPr lang="zh-TW" altLang="zh-TW" sz="5400" b="1">
                <a:solidFill>
                  <a:srgbClr val="000000"/>
                </a:solidFill>
              </a:rPr>
              <a:t>元的鈔票換成</a:t>
            </a:r>
            <a:r>
              <a:rPr lang="en-US" altLang="zh-TW" sz="5400" b="1">
                <a:solidFill>
                  <a:srgbClr val="000000"/>
                </a:solidFill>
              </a:rPr>
              <a:t>5</a:t>
            </a:r>
            <a:r>
              <a:rPr lang="zh-TW" altLang="zh-TW" sz="5400" b="1">
                <a:solidFill>
                  <a:srgbClr val="000000"/>
                </a:solidFill>
              </a:rPr>
              <a:t>元，</a:t>
            </a:r>
            <a:r>
              <a:rPr lang="en-US" altLang="zh-TW" sz="5400" b="1">
                <a:solidFill>
                  <a:srgbClr val="000000"/>
                </a:solidFill>
              </a:rPr>
              <a:t>10</a:t>
            </a:r>
            <a:r>
              <a:rPr lang="zh-TW" altLang="zh-TW" sz="5400" b="1">
                <a:solidFill>
                  <a:srgbClr val="000000"/>
                </a:solidFill>
              </a:rPr>
              <a:t>元，</a:t>
            </a:r>
            <a:r>
              <a:rPr lang="en-US" altLang="zh-TW" sz="5400" b="1">
                <a:solidFill>
                  <a:srgbClr val="000000"/>
                </a:solidFill>
              </a:rPr>
              <a:t>50</a:t>
            </a:r>
            <a:r>
              <a:rPr lang="zh-TW" altLang="zh-TW" sz="5400" b="1">
                <a:solidFill>
                  <a:srgbClr val="000000"/>
                </a:solidFill>
              </a:rPr>
              <a:t>元</a:t>
            </a:r>
            <a:r>
              <a:rPr lang="en-US" altLang="zh-TW" sz="5400" b="1">
                <a:solidFill>
                  <a:srgbClr val="000000"/>
                </a:solidFill>
              </a:rPr>
              <a:t/>
            </a:r>
            <a:br>
              <a:rPr lang="en-US" altLang="zh-TW" sz="5400" b="1">
                <a:solidFill>
                  <a:srgbClr val="000000"/>
                </a:solidFill>
              </a:rPr>
            </a:br>
            <a:r>
              <a:rPr lang="zh-TW" altLang="zh-TW" sz="5400" b="1">
                <a:solidFill>
                  <a:srgbClr val="000000"/>
                </a:solidFill>
              </a:rPr>
              <a:t>的硬幣</a:t>
            </a:r>
            <a:r>
              <a:rPr lang="en-US" altLang="zh-TW" sz="5400" b="1">
                <a:solidFill>
                  <a:srgbClr val="000000"/>
                </a:solidFill>
              </a:rPr>
              <a:t> ( </a:t>
            </a:r>
            <a:r>
              <a:rPr lang="zh-TW" altLang="zh-TW" sz="5400" b="1">
                <a:solidFill>
                  <a:srgbClr val="000000"/>
                </a:solidFill>
              </a:rPr>
              <a:t>每一種硬幣不一定都需要兌換</a:t>
            </a:r>
            <a:r>
              <a:rPr lang="en-US" altLang="zh-TW" sz="5400" b="1">
                <a:solidFill>
                  <a:srgbClr val="000000"/>
                </a:solidFill>
              </a:rPr>
              <a:t> )</a:t>
            </a:r>
            <a:r>
              <a:rPr lang="zh-TW" altLang="zh-TW" sz="5400" b="1">
                <a:solidFill>
                  <a:srgbClr val="000000"/>
                </a:solidFill>
              </a:rPr>
              <a:t>，</a:t>
            </a:r>
            <a:r>
              <a:rPr lang="en-US" altLang="zh-TW" sz="5400" b="1">
                <a:solidFill>
                  <a:srgbClr val="000000"/>
                </a:solidFill>
              </a:rPr>
              <a:t/>
            </a:r>
            <a:br>
              <a:rPr lang="en-US" altLang="zh-TW" sz="5400" b="1">
                <a:solidFill>
                  <a:srgbClr val="000000"/>
                </a:solidFill>
              </a:rPr>
            </a:br>
            <a:r>
              <a:rPr lang="zh-TW" altLang="zh-TW" sz="5400" b="1">
                <a:solidFill>
                  <a:srgbClr val="000000"/>
                </a:solidFill>
              </a:rPr>
              <a:t>試問共有多少種兌換方法？</a:t>
            </a:r>
            <a:r>
              <a:rPr lang="zh-TW" altLang="en-US" sz="5400" b="1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5400" b="1">
              <a:solidFill>
                <a:srgbClr val="000000"/>
              </a:solidFill>
            </a:endParaRPr>
          </a:p>
        </p:txBody>
      </p:sp>
      <p:pic>
        <p:nvPicPr>
          <p:cNvPr id="7578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950" y="5881688"/>
            <a:ext cx="2830513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1D908D5-EB51-4B18-A612-846BA013284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5782" name="內容版面配置區 2"/>
          <p:cNvSpPr txBox="1">
            <a:spLocks/>
          </p:cNvSpPr>
          <p:nvPr/>
        </p:nvSpPr>
        <p:spPr bwMode="auto">
          <a:xfrm>
            <a:off x="11241088" y="2987675"/>
            <a:ext cx="3744912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注意 </a:t>
            </a:r>
            <a:r>
              <a:rPr lang="en-US" altLang="zh-TW" sz="4400" b="1" dirty="0"/>
              <a:t>N//5+1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400" b="1" dirty="0"/>
              <a:t>          N//10+1</a:t>
            </a:r>
            <a:br>
              <a:rPr lang="en-US" altLang="zh-TW" sz="4400" b="1" dirty="0"/>
            </a:br>
            <a:r>
              <a:rPr lang="en-US" altLang="zh-TW" sz="4400" b="1" dirty="0"/>
              <a:t>          N//50+1 </a:t>
            </a:r>
            <a:r>
              <a:rPr lang="en-US" altLang="zh-TW" sz="4400" b="1" dirty="0">
                <a:solidFill>
                  <a:srgbClr val="FF0000"/>
                </a:solidFill>
              </a:rPr>
              <a:t/>
            </a:r>
            <a:br>
              <a:rPr lang="en-US" altLang="zh-TW" sz="4400" b="1" dirty="0">
                <a:solidFill>
                  <a:srgbClr val="FF0000"/>
                </a:solidFill>
              </a:rPr>
            </a:br>
            <a:r>
              <a:rPr lang="zh-TW" altLang="en-US" sz="4400" b="1" dirty="0">
                <a:solidFill>
                  <a:srgbClr val="FF0000"/>
                </a:solidFill>
              </a:rPr>
              <a:t>的用意為何</a:t>
            </a:r>
            <a:r>
              <a:rPr lang="en-US" altLang="zh-TW" sz="4400" b="1" dirty="0">
                <a:solidFill>
                  <a:srgbClr val="FF0000"/>
                </a:solidFill>
              </a:rPr>
              <a:t>?</a:t>
            </a:r>
            <a:endParaRPr lang="zh-TW" altLang="en-US" sz="44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75783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2844800"/>
            <a:ext cx="8943975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矩形 3"/>
          <p:cNvSpPr>
            <a:spLocks noChangeArrowheads="1"/>
          </p:cNvSpPr>
          <p:nvPr/>
        </p:nvSpPr>
        <p:spPr bwMode="auto">
          <a:xfrm>
            <a:off x="728663" y="612775"/>
            <a:ext cx="14257337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中國古代算書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《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張丘建算經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》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中有一道著名的百雞問題，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公雞每隻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文錢，母雞每隻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文錢，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隻小雞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文錢。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現在用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100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文錢買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100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隻雞，問這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100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隻雞裡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公雞、母雞、小雞各幾隻。</a:t>
            </a:r>
          </a:p>
        </p:txBody>
      </p:sp>
      <p:sp>
        <p:nvSpPr>
          <p:cNvPr id="77827" name="內容版面配置區 2"/>
          <p:cNvSpPr txBox="1">
            <a:spLocks/>
          </p:cNvSpPr>
          <p:nvPr/>
        </p:nvSpPr>
        <p:spPr bwMode="auto">
          <a:xfrm>
            <a:off x="871538" y="3998913"/>
            <a:ext cx="6767512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試寫程式</a:t>
            </a:r>
            <a:r>
              <a:rPr lang="en-US" altLang="zh-TW" sz="6000" b="1" dirty="0"/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輸出的結果要有</a:t>
            </a:r>
            <a:r>
              <a:rPr lang="en-US" altLang="zh-TW" sz="6000" b="1" dirty="0"/>
              <a:t>~</a:t>
            </a:r>
            <a:br>
              <a:rPr lang="en-US" altLang="zh-TW" sz="6000" b="1" dirty="0"/>
            </a:br>
            <a:r>
              <a:rPr lang="zh-TW" altLang="en-US" sz="6000" b="1" dirty="0">
                <a:solidFill>
                  <a:srgbClr val="FF0000"/>
                </a:solidFill>
              </a:rPr>
              <a:t>列出所滿足的數</a:t>
            </a:r>
            <a:r>
              <a:rPr lang="en-US" altLang="zh-TW" sz="6000" b="1" dirty="0">
                <a:solidFill>
                  <a:srgbClr val="FF0000"/>
                </a:solidFill>
              </a:rPr>
              <a:t/>
            </a:r>
            <a:br>
              <a:rPr lang="en-US" altLang="zh-TW" sz="6000" b="1" dirty="0">
                <a:solidFill>
                  <a:srgbClr val="FF0000"/>
                </a:solidFill>
              </a:rPr>
            </a:b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77828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113" y="4500563"/>
            <a:ext cx="403225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E1A73A7-49DB-46C0-B8B8-D489EE68F74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3"/>
          <p:cNvSpPr>
            <a:spLocks noChangeArrowheads="1"/>
          </p:cNvSpPr>
          <p:nvPr/>
        </p:nvSpPr>
        <p:spPr bwMode="auto">
          <a:xfrm>
            <a:off x="1160463" y="684213"/>
            <a:ext cx="1252061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 </a:t>
            </a:r>
            <a:r>
              <a:rPr lang="en-US" altLang="zh-TW" sz="48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en-US" altLang="zh-TW" sz="48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枝相同的原子筆，全部分給甲、乙、丙</a:t>
            </a:r>
            <a:r>
              <a:rPr lang="en-US" altLang="zh-TW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8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三位小朋友，每人所得不限，共有幾種分法？</a:t>
            </a:r>
            <a:r>
              <a:rPr lang="zh-TW" altLang="en-US" sz="4800" b="1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4800" b="1">
              <a:solidFill>
                <a:srgbClr val="00B05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8800" b="1">
              <a:solidFill>
                <a:srgbClr val="00B05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875" name="內容版面配置區 2"/>
          <p:cNvSpPr txBox="1">
            <a:spLocks/>
          </p:cNvSpPr>
          <p:nvPr/>
        </p:nvSpPr>
        <p:spPr bwMode="auto">
          <a:xfrm>
            <a:off x="1154113" y="2268538"/>
            <a:ext cx="119602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  <a:r>
              <a:rPr lang="zh-TW" altLang="en-US" sz="6000" b="1">
                <a:solidFill>
                  <a:srgbClr val="FF0000"/>
                </a:solidFill>
              </a:rPr>
              <a:t>以</a:t>
            </a:r>
            <a:r>
              <a:rPr lang="en-US" altLang="zh-TW" sz="6000" b="1">
                <a:solidFill>
                  <a:srgbClr val="FF0000"/>
                </a:solidFill>
              </a:rPr>
              <a:t>N= 9  </a:t>
            </a:r>
            <a:r>
              <a:rPr lang="zh-TW" altLang="en-US" sz="6000" b="1">
                <a:solidFill>
                  <a:srgbClr val="FF0000"/>
                </a:solidFill>
              </a:rPr>
              <a:t>輸出結果</a:t>
            </a:r>
            <a:endParaRPr lang="zh-TW" altLang="en-US" sz="860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7987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ED6FE0D-178A-4D44-97B3-2C6354F4676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9877" name="矩形 3"/>
          <p:cNvSpPr>
            <a:spLocks noChangeArrowheads="1"/>
          </p:cNvSpPr>
          <p:nvPr/>
        </p:nvSpPr>
        <p:spPr bwMode="auto">
          <a:xfrm>
            <a:off x="1027113" y="4932363"/>
            <a:ext cx="14606587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方程式 </a:t>
            </a:r>
            <a:r>
              <a:rPr lang="en-US" altLang="zh-TW" sz="8000" b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x+y+z+u=N</a:t>
            </a:r>
            <a:r>
              <a:rPr lang="en-US" altLang="zh-TW" sz="8000" b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8000" b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的正整數解有幾組？ </a:t>
            </a:r>
            <a:r>
              <a:rPr lang="zh-TW" altLang="en-US" sz="8000" b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8000" b="1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8800" b="1">
              <a:solidFill>
                <a:srgbClr val="00B05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9878" name="內容版面配置區 2"/>
          <p:cNvSpPr txBox="1">
            <a:spLocks/>
          </p:cNvSpPr>
          <p:nvPr/>
        </p:nvSpPr>
        <p:spPr bwMode="auto">
          <a:xfrm>
            <a:off x="5192713" y="6370638"/>
            <a:ext cx="1029652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  <a:r>
              <a:rPr lang="zh-TW" altLang="en-US" sz="6000" b="1">
                <a:solidFill>
                  <a:srgbClr val="FF0000"/>
                </a:solidFill>
              </a:rPr>
              <a:t>以  </a:t>
            </a:r>
            <a:r>
              <a:rPr lang="en-US" altLang="zh-TW" sz="6000" b="1">
                <a:solidFill>
                  <a:srgbClr val="FF0000"/>
                </a:solidFill>
              </a:rPr>
              <a:t>N= 12  </a:t>
            </a:r>
            <a:r>
              <a:rPr lang="zh-TW" altLang="en-US" sz="6000" b="1">
                <a:solidFill>
                  <a:srgbClr val="FF0000"/>
                </a:solidFill>
              </a:rPr>
              <a:t>輸出結果</a:t>
            </a:r>
            <a:endParaRPr lang="zh-TW" altLang="en-US" sz="860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79879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58311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2619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3"/>
          <p:cNvSpPr>
            <a:spLocks noChangeArrowheads="1"/>
          </p:cNvSpPr>
          <p:nvPr/>
        </p:nvSpPr>
        <p:spPr bwMode="auto">
          <a:xfrm>
            <a:off x="944563" y="746125"/>
            <a:ext cx="12169775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5400" b="1">
                <a:solidFill>
                  <a:srgbClr val="000000"/>
                </a:solidFill>
                <a:ea typeface="標楷體" panose="03000509000000000000" pitchFamily="65" charset="-120"/>
              </a:rPr>
              <a:t>如果以三個正整數為邊長，能組成一個</a:t>
            </a:r>
            <a:r>
              <a:rPr lang="en-US" altLang="zh-TW" sz="5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5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5400" b="1">
                <a:solidFill>
                  <a:srgbClr val="000000"/>
                </a:solidFill>
                <a:ea typeface="標楷體" panose="03000509000000000000" pitchFamily="65" charset="-120"/>
              </a:rPr>
              <a:t>直角三角形，則稱這三個數字為一組</a:t>
            </a:r>
            <a:r>
              <a:rPr lang="en-US" altLang="zh-TW" sz="54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54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5400" b="1">
                <a:solidFill>
                  <a:srgbClr val="000000"/>
                </a:solidFill>
                <a:ea typeface="標楷體" panose="03000509000000000000" pitchFamily="65" charset="-120"/>
              </a:rPr>
              <a:t>“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畢氏數</a:t>
            </a:r>
            <a:r>
              <a:rPr lang="zh-TW" altLang="en-US" sz="5400" b="1">
                <a:solidFill>
                  <a:srgbClr val="000000"/>
                </a:solidFill>
                <a:ea typeface="標楷體" panose="03000509000000000000" pitchFamily="65" charset="-120"/>
              </a:rPr>
              <a:t>”</a:t>
            </a:r>
          </a:p>
        </p:txBody>
      </p:sp>
      <p:pic>
        <p:nvPicPr>
          <p:cNvPr id="81923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50" y="2163763"/>
            <a:ext cx="3536950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內容版面配置區 2"/>
          <p:cNvSpPr txBox="1">
            <a:spLocks/>
          </p:cNvSpPr>
          <p:nvPr/>
        </p:nvSpPr>
        <p:spPr bwMode="auto">
          <a:xfrm>
            <a:off x="1304925" y="5221288"/>
            <a:ext cx="13012738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FF0000"/>
                </a:solidFill>
              </a:rPr>
              <a:t>請輸出小於或等於 </a:t>
            </a:r>
            <a:r>
              <a:rPr lang="en-US" altLang="zh-TW" sz="6000" b="1">
                <a:solidFill>
                  <a:srgbClr val="FF0000"/>
                </a:solidFill>
              </a:rPr>
              <a:t>N</a:t>
            </a:r>
            <a:r>
              <a:rPr lang="zh-TW" altLang="en-US" sz="6000" b="1">
                <a:solidFill>
                  <a:srgbClr val="FF0000"/>
                </a:solidFill>
              </a:rPr>
              <a:t> 所滿足的畢氏數</a:t>
            </a:r>
            <a:r>
              <a:rPr lang="en-US" altLang="zh-TW" sz="6000" b="1">
                <a:solidFill>
                  <a:srgbClr val="FF0000"/>
                </a:solidFill>
              </a:rPr>
              <a:t/>
            </a:r>
            <a:br>
              <a:rPr lang="en-US" altLang="zh-TW" sz="6000" b="1">
                <a:solidFill>
                  <a:srgbClr val="FF0000"/>
                </a:solidFill>
              </a:rPr>
            </a:br>
            <a:endParaRPr lang="en-US" altLang="zh-TW" u="sng"/>
          </a:p>
        </p:txBody>
      </p:sp>
      <p:sp>
        <p:nvSpPr>
          <p:cNvPr id="8192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DD0605D-B24C-4CEC-B15E-A318F705ABF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6836C26-C6B6-4792-903A-2F0B325351C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3971" name="矩形 3"/>
          <p:cNvSpPr>
            <a:spLocks noChangeArrowheads="1"/>
          </p:cNvSpPr>
          <p:nvPr/>
        </p:nvSpPr>
        <p:spPr bwMode="auto">
          <a:xfrm>
            <a:off x="1685925" y="796925"/>
            <a:ext cx="131048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小燦預定在陽台上種植</a:t>
            </a:r>
            <a:r>
              <a:rPr lang="zh-TW" altLang="en-US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玫瑰、百合、菊花和向日葵</a:t>
            </a:r>
            <a:r>
              <a:rPr lang="zh-TW" altLang="en-US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等四種盆栽。如果陽台上的空間最多能種 </a:t>
            </a:r>
            <a:r>
              <a:rPr lang="en-US" altLang="zh-TW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N</a:t>
            </a:r>
            <a:r>
              <a:rPr lang="zh-TW" altLang="en-US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 盆，可以不必擺滿，並且每種花至少一盆，則小燦買盆栽的方法共有幾種</a:t>
            </a:r>
            <a:r>
              <a:rPr lang="en-US" altLang="zh-TW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3600" b="1" dirty="0">
                <a:solidFill>
                  <a:srgbClr val="000000"/>
                </a:solidFill>
                <a:ea typeface="標楷體" panose="03000509000000000000" pitchFamily="65" charset="-120"/>
              </a:rPr>
              <a:t>  </a:t>
            </a:r>
            <a:r>
              <a:rPr lang="en-US" altLang="zh-TW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(104</a:t>
            </a:r>
            <a:r>
              <a:rPr lang="zh-TW" altLang="en-US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年學測題</a:t>
            </a:r>
            <a:r>
              <a:rPr lang="en-US" altLang="zh-TW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3600" b="1" dirty="0">
                <a:solidFill>
                  <a:srgbClr val="FF0000"/>
                </a:solidFill>
                <a:ea typeface="標楷體" panose="03000509000000000000" pitchFamily="65" charset="-120"/>
              </a:rPr>
              <a:t>   </a:t>
            </a:r>
          </a:p>
        </p:txBody>
      </p:sp>
      <p:sp>
        <p:nvSpPr>
          <p:cNvPr id="83972" name="內容版面配置區 2"/>
          <p:cNvSpPr txBox="1">
            <a:spLocks/>
          </p:cNvSpPr>
          <p:nvPr/>
        </p:nvSpPr>
        <p:spPr bwMode="auto">
          <a:xfrm>
            <a:off x="1685925" y="2733675"/>
            <a:ext cx="693261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000" b="1">
                <a:solidFill>
                  <a:srgbClr val="FF0000"/>
                </a:solidFill>
              </a:rPr>
              <a:t>以  </a:t>
            </a:r>
            <a:r>
              <a:rPr lang="en-US" altLang="zh-TW" sz="4000" b="1">
                <a:solidFill>
                  <a:srgbClr val="FF0000"/>
                </a:solidFill>
              </a:rPr>
              <a:t>N= 8  </a:t>
            </a:r>
            <a:r>
              <a:rPr lang="zh-TW" altLang="en-US" sz="4000" b="1">
                <a:solidFill>
                  <a:srgbClr val="FF0000"/>
                </a:solidFill>
              </a:rPr>
              <a:t>輸出結果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83973" name="矩形 3"/>
          <p:cNvSpPr>
            <a:spLocks noChangeArrowheads="1"/>
          </p:cNvSpPr>
          <p:nvPr/>
        </p:nvSpPr>
        <p:spPr bwMode="auto">
          <a:xfrm>
            <a:off x="1685925" y="5059363"/>
            <a:ext cx="136810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不等式 </a:t>
            </a:r>
            <a:r>
              <a:rPr lang="en-US" altLang="zh-TW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x</a:t>
            </a:r>
            <a:r>
              <a:rPr lang="zh-TW" altLang="en-US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＋</a:t>
            </a:r>
            <a:r>
              <a:rPr lang="en-US" altLang="zh-TW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y&lt;=N</a:t>
            </a:r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的所有</a:t>
            </a:r>
            <a:r>
              <a:rPr lang="zh-TW" altLang="en-US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非負整數</a:t>
            </a:r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解中，</a:t>
            </a:r>
            <a:r>
              <a:rPr lang="en-US" altLang="zh-TW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4800" b="1" dirty="0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滿足</a:t>
            </a:r>
            <a:r>
              <a:rPr lang="en-US" altLang="zh-TW" sz="4800" b="1" dirty="0">
                <a:solidFill>
                  <a:srgbClr val="FF0000"/>
                </a:solidFill>
                <a:ea typeface="標楷體" panose="03000509000000000000" pitchFamily="65" charset="-120"/>
              </a:rPr>
              <a:t>x&gt;=y</a:t>
            </a:r>
            <a:r>
              <a:rPr lang="zh-TW" altLang="en-US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的解共有幾組</a:t>
            </a:r>
            <a:r>
              <a:rPr lang="en-US" altLang="zh-TW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?  </a:t>
            </a:r>
            <a:r>
              <a:rPr lang="en-US" altLang="zh-TW" sz="4800" b="1" dirty="0">
                <a:ea typeface="標楷體" panose="03000509000000000000" pitchFamily="65" charset="-120"/>
              </a:rPr>
              <a:t>(106</a:t>
            </a:r>
            <a:r>
              <a:rPr lang="zh-TW" altLang="en-US" sz="4800" b="1" dirty="0">
                <a:ea typeface="標楷體" panose="03000509000000000000" pitchFamily="65" charset="-120"/>
              </a:rPr>
              <a:t>年指考乙</a:t>
            </a:r>
            <a:r>
              <a:rPr lang="en-US" altLang="zh-TW" sz="4800" b="1" dirty="0">
                <a:ea typeface="標楷體" panose="03000509000000000000" pitchFamily="65" charset="-120"/>
              </a:rPr>
              <a:t>)</a:t>
            </a:r>
            <a:r>
              <a:rPr lang="zh-TW" altLang="en-US" sz="4800" b="1" dirty="0">
                <a:ea typeface="標楷體" panose="03000509000000000000" pitchFamily="65" charset="-120"/>
              </a:rPr>
              <a:t>   </a:t>
            </a:r>
          </a:p>
        </p:txBody>
      </p:sp>
      <p:sp>
        <p:nvSpPr>
          <p:cNvPr id="83974" name="內容版面配置區 2"/>
          <p:cNvSpPr txBox="1">
            <a:spLocks/>
          </p:cNvSpPr>
          <p:nvPr/>
        </p:nvSpPr>
        <p:spPr bwMode="auto">
          <a:xfrm>
            <a:off x="1685925" y="6981825"/>
            <a:ext cx="6983413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000" b="1">
                <a:solidFill>
                  <a:srgbClr val="FF0000"/>
                </a:solidFill>
              </a:rPr>
              <a:t>以  </a:t>
            </a:r>
            <a:r>
              <a:rPr lang="en-US" altLang="zh-TW" sz="4000" b="1">
                <a:solidFill>
                  <a:srgbClr val="FF0000"/>
                </a:solidFill>
              </a:rPr>
              <a:t>N= 47  </a:t>
            </a:r>
            <a:r>
              <a:rPr lang="zh-TW" altLang="en-US" sz="4000" b="1">
                <a:solidFill>
                  <a:srgbClr val="FF0000"/>
                </a:solidFill>
              </a:rPr>
              <a:t>輸出結果</a:t>
            </a:r>
            <a:endParaRPr lang="zh-TW" altLang="en-US" sz="400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83975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6127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50387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0966" y="4327996"/>
            <a:ext cx="2448571" cy="244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流程圖: 程序 5"/>
          <p:cNvSpPr/>
          <p:nvPr/>
        </p:nvSpPr>
        <p:spPr>
          <a:xfrm>
            <a:off x="1592263" y="3060700"/>
            <a:ext cx="7848600" cy="52562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6020" name="矩形 3"/>
          <p:cNvSpPr>
            <a:spLocks noChangeArrowheads="1"/>
          </p:cNvSpPr>
          <p:nvPr/>
        </p:nvSpPr>
        <p:spPr bwMode="auto">
          <a:xfrm>
            <a:off x="1089025" y="323850"/>
            <a:ext cx="12714288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組成的三位數（數字可重複）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，其個位數字、十位數字、百位數字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的總和為偶數者共有幾種</a:t>
            </a:r>
            <a:r>
              <a:rPr lang="en-US" altLang="zh-TW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r>
              <a:rPr lang="zh-TW" altLang="en-US" sz="4800" b="1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48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zh-TW" sz="4800" b="1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8800" b="1" dirty="0">
              <a:solidFill>
                <a:srgbClr val="00B05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602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C24156D-533C-4D9D-9B48-C91EBABC7F0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8602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3189288"/>
            <a:ext cx="7559675" cy="499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832350" y="5945188"/>
            <a:ext cx="2278063" cy="457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777038" y="6537325"/>
            <a:ext cx="2279650" cy="485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向左箭號 8"/>
          <p:cNvSpPr/>
          <p:nvPr/>
        </p:nvSpPr>
        <p:spPr>
          <a:xfrm>
            <a:off x="9869488" y="5856288"/>
            <a:ext cx="1168400" cy="1092200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6026" name="內容版面配置區 2"/>
          <p:cNvSpPr txBox="1">
            <a:spLocks/>
          </p:cNvSpPr>
          <p:nvPr/>
        </p:nvSpPr>
        <p:spPr bwMode="auto">
          <a:xfrm>
            <a:off x="9859963" y="7118350"/>
            <a:ext cx="4608512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這</a:t>
            </a:r>
            <a:r>
              <a:rPr lang="en-US" altLang="zh-TW" sz="4400" b="1">
                <a:solidFill>
                  <a:srgbClr val="002060"/>
                </a:solidFill>
              </a:rPr>
              <a:t>2</a:t>
            </a:r>
            <a:r>
              <a:rPr lang="zh-TW" altLang="en-US" sz="4400" b="1">
                <a:solidFill>
                  <a:srgbClr val="002060"/>
                </a:solidFill>
              </a:rPr>
              <a:t>行程式碼是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300" y="2628900"/>
            <a:ext cx="2776538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矩形 3"/>
          <p:cNvSpPr>
            <a:spLocks noChangeArrowheads="1"/>
          </p:cNvSpPr>
          <p:nvPr/>
        </p:nvSpPr>
        <p:spPr bwMode="auto">
          <a:xfrm>
            <a:off x="2239963" y="4572000"/>
            <a:ext cx="12746037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用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0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2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六個數字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所排成的三位數中，</a:t>
            </a:r>
            <a:r>
              <a:rPr lang="zh-TW" altLang="en-US" sz="6000" b="1">
                <a:solidFill>
                  <a:srgbClr val="FF0000"/>
                </a:solidFill>
                <a:ea typeface="標楷體" panose="03000509000000000000" pitchFamily="65" charset="-120"/>
              </a:rPr>
              <a:t>數字不重複者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,</a:t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其中可被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整除者有幾個？</a:t>
            </a:r>
          </a:p>
        </p:txBody>
      </p:sp>
      <p:sp>
        <p:nvSpPr>
          <p:cNvPr id="8806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769C926-E3BC-4BD6-AC8B-676E19F3495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8069" name="矩形 3"/>
          <p:cNvSpPr>
            <a:spLocks noChangeArrowheads="1"/>
          </p:cNvSpPr>
          <p:nvPr/>
        </p:nvSpPr>
        <p:spPr bwMode="auto">
          <a:xfrm>
            <a:off x="2239963" y="252413"/>
            <a:ext cx="12746037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用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0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2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六個數字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所排成的三位數中，</a:t>
            </a:r>
            <a:r>
              <a:rPr lang="zh-TW" altLang="en-US" sz="6000" b="1">
                <a:solidFill>
                  <a:srgbClr val="FF0000"/>
                </a:solidFill>
                <a:ea typeface="標楷體" panose="03000509000000000000" pitchFamily="65" charset="-120"/>
              </a:rPr>
              <a:t>數字可重複者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,</a:t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其中可被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>3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整除者有幾個？</a:t>
            </a:r>
          </a:p>
        </p:txBody>
      </p:sp>
      <p:pic>
        <p:nvPicPr>
          <p:cNvPr id="88070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45720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6127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矩形 3"/>
          <p:cNvSpPr>
            <a:spLocks noChangeArrowheads="1"/>
          </p:cNvSpPr>
          <p:nvPr/>
        </p:nvSpPr>
        <p:spPr bwMode="auto">
          <a:xfrm>
            <a:off x="800100" y="396875"/>
            <a:ext cx="13896975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 dirty="0">
                <a:solidFill>
                  <a:srgbClr val="FF0000"/>
                </a:solidFill>
              </a:rPr>
              <a:t>阿姆斯壯數</a:t>
            </a:r>
            <a:r>
              <a:rPr lang="en-US" altLang="zh-TW" sz="4800" b="1" dirty="0">
                <a:solidFill>
                  <a:srgbClr val="000000"/>
                </a:solidFill>
                <a:ea typeface="標楷體" panose="03000509000000000000" pitchFamily="65" charset="-120"/>
              </a:rPr>
              <a:t>~</a:t>
            </a:r>
          </a:p>
          <a:p>
            <a:r>
              <a:rPr lang="zh-TW" altLang="en-US" sz="4800" dirty="0"/>
              <a:t>若一個三位數，其百位數字的三次方 </a:t>
            </a:r>
            <a:r>
              <a:rPr lang="en-US" altLang="zh-TW" sz="4800" dirty="0"/>
              <a:t>+ </a:t>
            </a:r>
            <a:r>
              <a:rPr lang="zh-TW" altLang="en-US" sz="4800" dirty="0"/>
              <a:t>十位數字的三次方 </a:t>
            </a:r>
            <a:r>
              <a:rPr lang="en-US" altLang="zh-TW" sz="4800" dirty="0"/>
              <a:t>+ </a:t>
            </a:r>
            <a:r>
              <a:rPr lang="zh-TW" altLang="en-US" sz="4800" dirty="0"/>
              <a:t>個位數字的三次方等於該數， </a:t>
            </a:r>
            <a:r>
              <a:rPr lang="en-US" altLang="zh-TW" sz="4800" dirty="0"/>
              <a:t/>
            </a:r>
            <a:br>
              <a:rPr lang="en-US" altLang="zh-TW" sz="4800" dirty="0"/>
            </a:br>
            <a:r>
              <a:rPr lang="zh-TW" altLang="en-US" sz="4800" dirty="0"/>
              <a:t>則該數為一個阿姆斯壯數。</a:t>
            </a:r>
          </a:p>
          <a:p>
            <a:endParaRPr lang="zh-TW" altLang="en-US" sz="4800" b="1" dirty="0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pic>
        <p:nvPicPr>
          <p:cNvPr id="90115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5438775"/>
            <a:ext cx="3241675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內容版面配置區 2"/>
          <p:cNvSpPr txBox="1">
            <a:spLocks/>
          </p:cNvSpPr>
          <p:nvPr/>
        </p:nvSpPr>
        <p:spPr bwMode="auto">
          <a:xfrm>
            <a:off x="5313497" y="5987777"/>
            <a:ext cx="10009187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000000"/>
                </a:solidFill>
              </a:rPr>
              <a:t>試寫程式</a:t>
            </a:r>
            <a:r>
              <a:rPr lang="en-US" altLang="zh-TW" sz="6000" b="1" dirty="0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FF0000"/>
                </a:solidFill>
                <a:ea typeface="標楷體" panose="03000509000000000000" pitchFamily="65" charset="-120"/>
              </a:rPr>
              <a:t>列出三位數的</a:t>
            </a:r>
            <a:r>
              <a:rPr lang="zh-TW" altLang="en-US" sz="5400" b="1" dirty="0">
                <a:solidFill>
                  <a:srgbClr val="FF0000"/>
                </a:solidFill>
                <a:ea typeface="標楷體" panose="03000509000000000000" pitchFamily="65" charset="-120"/>
              </a:rPr>
              <a:t>“</a:t>
            </a:r>
            <a:r>
              <a:rPr lang="zh-TW" altLang="en-US" sz="5400" b="1" dirty="0">
                <a:solidFill>
                  <a:srgbClr val="FF0000"/>
                </a:solidFill>
              </a:rPr>
              <a:t>阿姆斯壯數</a:t>
            </a:r>
            <a:r>
              <a:rPr lang="zh-TW" altLang="en-US" sz="5400" b="1" dirty="0">
                <a:solidFill>
                  <a:srgbClr val="FF0000"/>
                </a:solidFill>
                <a:ea typeface="標楷體" panose="03000509000000000000" pitchFamily="65" charset="-120"/>
              </a:rPr>
              <a:t>”</a:t>
            </a:r>
            <a:endParaRPr lang="en-US" altLang="zh-TW" sz="54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9011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CF6622F-852C-46CC-A993-20A5B47204B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876300" y="4194175"/>
            <a:ext cx="8924925" cy="12319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例如：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153</a:t>
            </a:r>
            <a:r>
              <a:rPr 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是一個</a:t>
            </a:r>
            <a:r>
              <a:rPr lang="zh-TW" sz="4000" b="1">
                <a:solidFill>
                  <a:srgbClr val="000000"/>
                </a:solidFill>
                <a:cs typeface="Courier New" panose="02070309020205020404" pitchFamily="49" charset="0"/>
              </a:rPr>
              <a:t>“</a:t>
            </a:r>
            <a:r>
              <a:rPr lang="zh-TW" altLang="en-US" sz="4000" b="1">
                <a:solidFill>
                  <a:srgbClr val="FF0000"/>
                </a:solidFill>
              </a:rPr>
              <a:t>阿姆斯壯數</a:t>
            </a:r>
            <a:r>
              <a:rPr lang="zh-TW" sz="4000" b="1">
                <a:solidFill>
                  <a:srgbClr val="000000"/>
                </a:solidFill>
                <a:cs typeface="Courier New" panose="02070309020205020404" pitchFamily="49" charset="0"/>
              </a:rPr>
              <a:t>”</a:t>
            </a:r>
            <a:r>
              <a:rPr 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因為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153= 1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**3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zh-TW" altLang="en-US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TW" sz="40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**3</a:t>
            </a:r>
            <a:r>
              <a:rPr lang="zh-TW" altLang="zh-TW" sz="4000" b="1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87" y="2340322"/>
            <a:ext cx="774223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流程圖: 程序 6"/>
          <p:cNvSpPr/>
          <p:nvPr/>
        </p:nvSpPr>
        <p:spPr>
          <a:xfrm>
            <a:off x="100807" y="1620836"/>
            <a:ext cx="8054975" cy="66246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216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3B62EB7-2CCA-4A93-99D2-4DD1D8EA784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92165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1" y="1739899"/>
            <a:ext cx="7939088" cy="638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6" name="內容版面配置區 2"/>
          <p:cNvSpPr txBox="1">
            <a:spLocks/>
          </p:cNvSpPr>
          <p:nvPr/>
        </p:nvSpPr>
        <p:spPr bwMode="auto">
          <a:xfrm>
            <a:off x="303213" y="131763"/>
            <a:ext cx="14371637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佩爾方程</a:t>
            </a:r>
            <a:r>
              <a:rPr kumimoji="0" lang="en-US" altLang="zh-TW" sz="6600" b="1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~Pell’s equation</a:t>
            </a:r>
            <a:endParaRPr kumimoji="0" lang="en-US" altLang="ko-KR" sz="8800" b="1">
              <a:solidFill>
                <a:srgbClr val="00B0F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2167" name="內容版面配置區 2"/>
          <p:cNvSpPr txBox="1">
            <a:spLocks/>
          </p:cNvSpPr>
          <p:nvPr/>
        </p:nvSpPr>
        <p:spPr bwMode="auto">
          <a:xfrm>
            <a:off x="8331200" y="5364163"/>
            <a:ext cx="72485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>
                <a:solidFill>
                  <a:srgbClr val="00B0F0"/>
                </a:solidFill>
              </a:rPr>
              <a:t> </a:t>
            </a:r>
            <a:r>
              <a:rPr lang="zh-TW" altLang="en-US" sz="4400" b="1">
                <a:solidFill>
                  <a:srgbClr val="FF0000"/>
                </a:solidFill>
              </a:rPr>
              <a:t>本程式以 </a:t>
            </a:r>
            <a:r>
              <a:rPr lang="en-US" altLang="zh-TW" sz="4400" b="1">
                <a:solidFill>
                  <a:srgbClr val="FF0000"/>
                </a:solidFill>
              </a:rPr>
              <a:t>n=3 , y&lt;=100</a:t>
            </a:r>
            <a:r>
              <a:rPr lang="zh-TW" altLang="en-US" sz="4400" b="1">
                <a:solidFill>
                  <a:srgbClr val="FF0000"/>
                </a:solidFill>
              </a:rPr>
              <a:t>為例</a:t>
            </a:r>
            <a:r>
              <a:rPr lang="en-US" altLang="zh-TW" sz="4400" b="1">
                <a:solidFill>
                  <a:srgbClr val="FF0000"/>
                </a:solidFill>
              </a:rPr>
              <a:t/>
            </a:r>
            <a:br>
              <a:rPr lang="en-US" altLang="zh-TW" sz="4400" b="1">
                <a:solidFill>
                  <a:srgbClr val="FF0000"/>
                </a:solidFill>
              </a:rPr>
            </a:br>
            <a:r>
              <a:rPr lang="en-US" altLang="zh-TW" sz="4400" b="1">
                <a:solidFill>
                  <a:srgbClr val="FF0000"/>
                </a:solidFill>
              </a:rPr>
              <a:t>    </a:t>
            </a:r>
            <a:r>
              <a:rPr lang="zh-TW" altLang="en-US" sz="4400" b="1">
                <a:solidFill>
                  <a:srgbClr val="FF0000"/>
                </a:solidFill>
              </a:rPr>
              <a:t>求 </a:t>
            </a:r>
            <a:r>
              <a:rPr lang="en-US" altLang="zh-TW" sz="4400" b="1">
                <a:solidFill>
                  <a:srgbClr val="FF0000"/>
                </a:solidFill>
              </a:rPr>
              <a:t>x , y </a:t>
            </a:r>
            <a:r>
              <a:rPr lang="zh-TW" altLang="en-US" sz="4400" b="1">
                <a:solidFill>
                  <a:srgbClr val="FF0000"/>
                </a:solidFill>
              </a:rPr>
              <a:t>的正整數解</a:t>
            </a:r>
            <a:endParaRPr lang="en-US" altLang="zh-TW" sz="4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36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7A91CE8-7ACD-4B48-A75D-2B734D9A568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49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3187" name="內容版面配置區 2"/>
          <p:cNvSpPr txBox="1">
            <a:spLocks/>
          </p:cNvSpPr>
          <p:nvPr/>
        </p:nvSpPr>
        <p:spPr bwMode="auto">
          <a:xfrm>
            <a:off x="152400" y="179388"/>
            <a:ext cx="9888538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某年某月某日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羅馬的凱撒大帝檢閱部隊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,31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個軍團排成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31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個同樣的正方形走進廣場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一聲令下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以凱撒大帝為中心拚成一個大正方形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0" lang="zh-TW" altLang="en-US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問共有多少人參加檢閱</a:t>
            </a:r>
            <a:r>
              <a:rPr kumimoji="0" lang="en-US" altLang="zh-TW" sz="4400" b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kumimoji="0" lang="en-US" altLang="ko-KR" sz="4400" b="1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3188" name="內容版面配置區 2"/>
          <p:cNvSpPr txBox="1">
            <a:spLocks/>
          </p:cNvSpPr>
          <p:nvPr/>
        </p:nvSpPr>
        <p:spPr bwMode="auto">
          <a:xfrm>
            <a:off x="10880725" y="1187450"/>
            <a:ext cx="4968875" cy="74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      提示 </a:t>
            </a:r>
            <a:r>
              <a:rPr lang="en-US" altLang="zh-TW" sz="4800" b="1" dirty="0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0000"/>
                </a:solidFill>
              </a:rPr>
              <a:t>x</a:t>
            </a:r>
            <a:r>
              <a:rPr lang="zh-TW" altLang="en-US" sz="4000" b="1" dirty="0">
                <a:solidFill>
                  <a:srgbClr val="000000"/>
                </a:solidFill>
              </a:rPr>
              <a:t>表大正方形邊長</a:t>
            </a:r>
            <a:r>
              <a:rPr lang="en-US" altLang="zh-TW" sz="4000" b="1" dirty="0">
                <a:solidFill>
                  <a:srgbClr val="000000"/>
                </a:solidFill>
              </a:rPr>
              <a:t> </a:t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>y</a:t>
            </a:r>
            <a:r>
              <a:rPr lang="zh-TW" altLang="en-US" sz="4000" b="1" dirty="0">
                <a:solidFill>
                  <a:srgbClr val="000000"/>
                </a:solidFill>
              </a:rPr>
              <a:t>表小正方形邊長</a:t>
            </a:r>
            <a:r>
              <a:rPr lang="en-US" altLang="zh-TW" sz="4000" b="1" dirty="0">
                <a:solidFill>
                  <a:srgbClr val="000000"/>
                </a:solidFill>
              </a:rPr>
              <a:t> </a:t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zh-TW" altLang="en-US" sz="4000" b="1" dirty="0">
                <a:solidFill>
                  <a:srgbClr val="000000"/>
                </a:solidFill>
              </a:rPr>
              <a:t> 即 </a:t>
            </a:r>
            <a:r>
              <a:rPr lang="en-US" altLang="zh-TW" sz="4000" b="1" dirty="0">
                <a:solidFill>
                  <a:srgbClr val="000000"/>
                </a:solidFill>
              </a:rPr>
              <a:t>x*x – 31*y*y =1</a:t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>  </a:t>
            </a:r>
            <a:r>
              <a:rPr lang="zh-TW" altLang="en-US" sz="4000" b="1" dirty="0">
                <a:solidFill>
                  <a:srgbClr val="000000"/>
                </a:solidFill>
              </a:rPr>
              <a:t>以 </a:t>
            </a:r>
            <a:r>
              <a:rPr lang="en-US" altLang="zh-TW" sz="4000" b="1" dirty="0">
                <a:solidFill>
                  <a:srgbClr val="000000"/>
                </a:solidFill>
              </a:rPr>
              <a:t>y&lt;=1000</a:t>
            </a:r>
            <a:r>
              <a:rPr lang="zh-TW" altLang="en-US" sz="4000" b="1" dirty="0">
                <a:solidFill>
                  <a:srgbClr val="000000"/>
                </a:solidFill>
              </a:rPr>
              <a:t> </a:t>
            </a: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zh-TW" altLang="en-US" sz="4000" b="1" dirty="0">
                <a:solidFill>
                  <a:srgbClr val="000000"/>
                </a:solidFill>
              </a:rPr>
              <a:t>為限制條件</a:t>
            </a: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> </a:t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zh-TW" altLang="en-US" sz="4000" b="1" dirty="0">
                <a:solidFill>
                  <a:srgbClr val="000000"/>
                </a:solidFill>
              </a:rPr>
              <a:t>求 </a:t>
            </a:r>
            <a:r>
              <a:rPr lang="en-US" altLang="zh-TW" sz="4000" b="1" dirty="0">
                <a:solidFill>
                  <a:srgbClr val="000000"/>
                </a:solidFill>
              </a:rPr>
              <a:t>x , y </a:t>
            </a:r>
            <a:r>
              <a:rPr lang="zh-TW" altLang="en-US" sz="4000" b="1" dirty="0">
                <a:solidFill>
                  <a:srgbClr val="000000"/>
                </a:solidFill>
              </a:rPr>
              <a:t>的正整數解</a:t>
            </a: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en-US" altLang="zh-TW" sz="4000" b="1" dirty="0">
                <a:solidFill>
                  <a:srgbClr val="000000"/>
                </a:solidFill>
              </a:rPr>
              <a:t/>
            </a:r>
            <a:br>
              <a:rPr lang="en-US" altLang="zh-TW" sz="4000" b="1" dirty="0">
                <a:solidFill>
                  <a:srgbClr val="000000"/>
                </a:solidFill>
              </a:rPr>
            </a:br>
            <a:r>
              <a:rPr lang="zh-TW" altLang="en-US" sz="4000" b="1" dirty="0">
                <a:solidFill>
                  <a:srgbClr val="000000"/>
                </a:solidFill>
              </a:rPr>
              <a:t>最後再求凱薩的兵數</a:t>
            </a:r>
            <a:endParaRPr lang="en-US" altLang="zh-TW" sz="4000" b="1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 </a:t>
            </a:r>
            <a:endParaRPr lang="en-US" altLang="zh-TW" sz="4800" u="sng" dirty="0">
              <a:solidFill>
                <a:srgbClr val="00B0F0"/>
              </a:solidFill>
            </a:endParaRPr>
          </a:p>
        </p:txBody>
      </p:sp>
      <p:pic>
        <p:nvPicPr>
          <p:cNvPr id="93189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551238"/>
            <a:ext cx="10521950" cy="544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296863" y="323850"/>
            <a:ext cx="6345237" cy="78486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7329488" y="3924300"/>
            <a:ext cx="7440612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3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2600" b="1" dirty="0" smtClean="0"/>
              <a:t>利用 </a:t>
            </a:r>
            <a:r>
              <a:rPr lang="en-US" altLang="zh-TW" sz="12600" b="1" dirty="0" smtClean="0"/>
              <a:t>print</a:t>
            </a:r>
            <a:r>
              <a:rPr lang="zh-TW" altLang="en-US" sz="12600" b="1" dirty="0" smtClean="0"/>
              <a:t>指令</a:t>
            </a:r>
            <a:r>
              <a:rPr lang="en-US" altLang="zh-TW" sz="12600" b="1" dirty="0" smtClean="0"/>
              <a:t> </a:t>
            </a:r>
            <a:r>
              <a:rPr lang="zh-TW" altLang="en-US" sz="12600" b="1" dirty="0" smtClean="0"/>
              <a:t>可輸出結果 </a:t>
            </a:r>
            <a:endParaRPr lang="zh-TW" altLang="en-US" sz="126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2532" name="Picture 10" descr="img_1233_3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314" y="5765800"/>
            <a:ext cx="2271361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329488" y="1179513"/>
            <a:ext cx="867251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4000" b="1" dirty="0" smtClean="0"/>
              <a:t>事先定義變數名稱 </a:t>
            </a:r>
            <a:r>
              <a:rPr lang="en-US" altLang="zh-TW" sz="24000" b="1" dirty="0" smtClean="0"/>
              <a:t>x</a:t>
            </a:r>
            <a:r>
              <a:rPr lang="zh-TW" altLang="en-US" sz="24000" b="1" dirty="0" smtClean="0"/>
              <a:t> </a:t>
            </a:r>
            <a:r>
              <a:rPr lang="en-US" altLang="zh-TW" sz="24000" b="1" dirty="0" smtClean="0"/>
              <a:t>,</a:t>
            </a:r>
            <a:r>
              <a:rPr lang="zh-TW" altLang="en-US" sz="24000" b="1" dirty="0" smtClean="0"/>
              <a:t> </a:t>
            </a:r>
            <a:r>
              <a:rPr lang="en-US" altLang="zh-TW" sz="24000" b="1" dirty="0" smtClean="0"/>
              <a:t>y</a:t>
            </a:r>
            <a:r>
              <a:rPr lang="zh-TW" altLang="en-US" sz="24000" b="1" dirty="0" smtClean="0"/>
              <a:t> </a:t>
            </a:r>
            <a:r>
              <a:rPr lang="en-US" altLang="zh-TW" sz="24000" b="1" dirty="0" smtClean="0"/>
              <a:t>,</a:t>
            </a:r>
            <a:r>
              <a:rPr lang="zh-TW" altLang="en-US" sz="24000" b="1" dirty="0" smtClean="0"/>
              <a:t> </a:t>
            </a:r>
            <a:r>
              <a:rPr lang="en-US" altLang="zh-TW" sz="24000" b="1" dirty="0" smtClean="0"/>
              <a:t>z</a:t>
            </a:r>
            <a:br>
              <a:rPr lang="en-US" altLang="zh-TW" sz="24000" b="1" dirty="0" smtClean="0"/>
            </a:br>
            <a:r>
              <a:rPr lang="en-US" altLang="zh-TW" sz="24000" b="1" dirty="0" smtClean="0"/>
              <a:t/>
            </a:r>
            <a:br>
              <a:rPr lang="en-US" altLang="zh-TW" sz="24000" b="1" dirty="0" smtClean="0"/>
            </a:br>
            <a:r>
              <a:rPr lang="zh-TW" altLang="en-US" sz="24000" b="1" dirty="0" smtClean="0"/>
              <a:t>並分別設定值</a:t>
            </a:r>
            <a:r>
              <a:rPr lang="en-US" altLang="zh-TW" sz="24000" b="1" dirty="0" smtClean="0"/>
              <a:t>.</a:t>
            </a:r>
            <a:endParaRPr lang="zh-TW" altLang="en-US" sz="24000" b="1" dirty="0"/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2534" name="內容版面配置區 2"/>
          <p:cNvSpPr txBox="1">
            <a:spLocks/>
          </p:cNvSpPr>
          <p:nvPr/>
        </p:nvSpPr>
        <p:spPr bwMode="auto">
          <a:xfrm>
            <a:off x="9418638" y="6286500"/>
            <a:ext cx="3671887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有何優點</a:t>
            </a:r>
            <a:r>
              <a:rPr lang="en-US" altLang="zh-TW" sz="6000" b="1" dirty="0"/>
              <a:t>?</a:t>
            </a:r>
            <a:endParaRPr lang="zh-TW" altLang="en-US" sz="6000" b="1" dirty="0"/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2" name="向左箭號 1"/>
          <p:cNvSpPr/>
          <p:nvPr/>
        </p:nvSpPr>
        <p:spPr>
          <a:xfrm>
            <a:off x="6838950" y="5765800"/>
            <a:ext cx="2511425" cy="2270125"/>
          </a:xfrm>
          <a:prstGeom prst="leftArrow">
            <a:avLst>
              <a:gd name="adj1" fmla="val 50000"/>
              <a:gd name="adj2" fmla="val 5507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536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C1EB446-7027-435A-9D99-522D9AC8E03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2537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496888"/>
            <a:ext cx="6235700" cy="753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7" y="4643982"/>
            <a:ext cx="3744367" cy="374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矩形 3"/>
          <p:cNvSpPr>
            <a:spLocks noChangeArrowheads="1"/>
          </p:cNvSpPr>
          <p:nvPr/>
        </p:nvSpPr>
        <p:spPr bwMode="auto">
          <a:xfrm>
            <a:off x="2092325" y="1692275"/>
            <a:ext cx="1260157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0" b="1">
                <a:solidFill>
                  <a:srgbClr val="FF0000"/>
                </a:solidFill>
                <a:ea typeface="標楷體" panose="03000509000000000000" pitchFamily="65" charset="-120"/>
              </a:rPr>
              <a:t>AABBCC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為一個六位數，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且是一個數字的平方，</a:t>
            </a:r>
            <a: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  <a:t/>
            </a:r>
            <a:br>
              <a:rPr lang="en-US" altLang="zh-TW" sz="6000" b="1">
                <a:solidFill>
                  <a:srgbClr val="000000"/>
                </a:solidFill>
                <a:ea typeface="標楷體" panose="03000509000000000000" pitchFamily="65" charset="-120"/>
              </a:rPr>
            </a:b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試求形如</a:t>
            </a:r>
            <a:r>
              <a:rPr lang="en-US" altLang="zh-TW" sz="6000" b="1">
                <a:solidFill>
                  <a:srgbClr val="FF0000"/>
                </a:solidFill>
                <a:ea typeface="標楷體" panose="03000509000000000000" pitchFamily="65" charset="-120"/>
              </a:rPr>
              <a:t>AABBCC</a:t>
            </a:r>
            <a:r>
              <a:rPr lang="zh-TW" altLang="en-US" sz="6000" b="1">
                <a:solidFill>
                  <a:srgbClr val="000000"/>
                </a:solidFill>
                <a:ea typeface="標楷體" panose="03000509000000000000" pitchFamily="65" charset="-120"/>
              </a:rPr>
              <a:t>這樣的六位數？</a:t>
            </a:r>
          </a:p>
        </p:txBody>
      </p:sp>
      <p:sp>
        <p:nvSpPr>
          <p:cNvPr id="94212" name="內容版面配置區 2"/>
          <p:cNvSpPr txBox="1">
            <a:spLocks/>
          </p:cNvSpPr>
          <p:nvPr/>
        </p:nvSpPr>
        <p:spPr bwMode="auto">
          <a:xfrm>
            <a:off x="2092325" y="611188"/>
            <a:ext cx="388937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0000"/>
                </a:solidFill>
              </a:rPr>
              <a:t>試寫程式</a:t>
            </a:r>
            <a:r>
              <a:rPr lang="en-US" altLang="zh-TW" sz="6000" b="1">
                <a:solidFill>
                  <a:srgbClr val="00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421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B20E9F5-2982-4F02-9D7D-9A94F8C492E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766763" y="3473450"/>
            <a:ext cx="9302750" cy="52911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625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DA30179-3924-4449-994F-CC44FC8EB3C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638" y="179388"/>
            <a:ext cx="12674600" cy="3786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zh-TW" sz="4000" dirty="0"/>
              <a:t>餐廳有主菜﹑湯及飲料等三樣餐點﹒其中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zh-TW" sz="4000" dirty="0"/>
              <a:t>主菜有牛排﹑豬排﹑雞排與</a:t>
            </a:r>
            <a:r>
              <a:rPr lang="zh-TW" altLang="en-US" sz="4000" dirty="0"/>
              <a:t>魚</a:t>
            </a:r>
            <a:r>
              <a:rPr lang="zh-TW" altLang="zh-TW" sz="4000" dirty="0"/>
              <a:t>排</a:t>
            </a:r>
            <a:r>
              <a:rPr lang="en-US" altLang="zh-TW" sz="4000" dirty="0"/>
              <a:t>4</a:t>
            </a:r>
            <a:r>
              <a:rPr lang="zh-TW" altLang="zh-TW" sz="4000" dirty="0"/>
              <a:t>種；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zh-TW" sz="4000" dirty="0"/>
              <a:t>湯則有海鮮湯﹑蔬菜湯</a:t>
            </a:r>
            <a:r>
              <a:rPr lang="zh-TW" altLang="en-US" sz="4000" dirty="0"/>
              <a:t>與味噌湯</a:t>
            </a:r>
            <a:r>
              <a:rPr lang="en-US" altLang="zh-TW" sz="4000" dirty="0"/>
              <a:t>3</a:t>
            </a:r>
            <a:r>
              <a:rPr lang="zh-TW" altLang="zh-TW" sz="4000" dirty="0"/>
              <a:t>種；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zh-TW" sz="4000" dirty="0"/>
              <a:t>飲料則提供咖啡與紅茶</a:t>
            </a:r>
            <a:r>
              <a:rPr lang="en-US" altLang="zh-TW" sz="4000" dirty="0"/>
              <a:t>2</a:t>
            </a:r>
            <a:r>
              <a:rPr lang="zh-TW" altLang="zh-TW" sz="4000" dirty="0"/>
              <a:t>種﹒每位客人只能從主菜﹑湯及飲料種類中各任選一種﹐請</a:t>
            </a:r>
            <a:r>
              <a:rPr lang="zh-TW" altLang="en-US" sz="4000" dirty="0"/>
              <a:t>將所有的</a:t>
            </a:r>
            <a:r>
              <a:rPr lang="zh-TW" altLang="zh-TW" sz="4000" dirty="0"/>
              <a:t>點餐方式</a:t>
            </a:r>
            <a:r>
              <a:rPr lang="zh-TW" altLang="en-US" sz="4000" dirty="0"/>
              <a:t>列出來</a:t>
            </a:r>
            <a:r>
              <a:rPr lang="zh-TW" altLang="zh-TW" sz="4000" dirty="0"/>
              <a:t>？</a:t>
            </a:r>
            <a:r>
              <a:rPr lang="en-US" altLang="zh-TW" sz="4000" b="1" kern="100" dirty="0">
                <a:latin typeface="Times New Roman" panose="02020603050405020304" pitchFamily="18" charset="0"/>
              </a:rPr>
              <a:t/>
            </a:r>
            <a:br>
              <a:rPr lang="en-US" altLang="zh-TW" sz="4000" b="1" kern="100" dirty="0">
                <a:latin typeface="Times New Roman" panose="02020603050405020304" pitchFamily="18" charset="0"/>
              </a:rPr>
            </a:br>
            <a:endParaRPr lang="zh-TW" altLang="en-US" sz="4000" b="1" dirty="0"/>
          </a:p>
        </p:txBody>
      </p:sp>
      <p:pic>
        <p:nvPicPr>
          <p:cNvPr id="96261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013" y="4429125"/>
            <a:ext cx="3281362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3536950"/>
            <a:ext cx="9155112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296863" y="4068763"/>
            <a:ext cx="15552737" cy="22320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7283" name="內容版面配置區 2"/>
          <p:cNvSpPr txBox="1">
            <a:spLocks/>
          </p:cNvSpPr>
          <p:nvPr/>
        </p:nvSpPr>
        <p:spPr bwMode="auto">
          <a:xfrm>
            <a:off x="512763" y="628650"/>
            <a:ext cx="108013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/>
              <a:t>試改寫</a:t>
            </a:r>
            <a:r>
              <a:rPr lang="en-US" altLang="zh-TW" sz="8000" b="1"/>
              <a:t>~</a:t>
            </a:r>
            <a:r>
              <a:rPr lang="zh-TW" altLang="en-US" sz="8000" b="1"/>
              <a:t>前前前頁程式</a:t>
            </a:r>
            <a:r>
              <a:rPr lang="en-US" altLang="zh-TW" sz="8000" b="1"/>
              <a:t>~</a:t>
            </a:r>
            <a:r>
              <a:rPr lang="en-US" altLang="zh-TW" sz="8000" b="1">
                <a:solidFill>
                  <a:srgbClr val="FF0000"/>
                </a:solidFill>
              </a:rPr>
              <a:t> </a:t>
            </a:r>
            <a:endParaRPr lang="zh-TW" altLang="en-US" sz="80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7284" name="內容版面配置區 2"/>
          <p:cNvSpPr txBox="1">
            <a:spLocks/>
          </p:cNvSpPr>
          <p:nvPr/>
        </p:nvSpPr>
        <p:spPr bwMode="auto">
          <a:xfrm>
            <a:off x="5337175" y="466725"/>
            <a:ext cx="46736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endParaRPr lang="zh-TW" altLang="en-US" sz="6000" b="1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728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238802B-9E59-4273-846F-F7C709FE0F3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82600" y="2355850"/>
            <a:ext cx="11982450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將以下</a:t>
            </a:r>
            <a:r>
              <a:rPr lang="zh-TW" altLang="zh-TW" sz="6000" dirty="0" smtClean="0"/>
              <a:t>撲克牌</a:t>
            </a:r>
            <a:r>
              <a:rPr lang="en-US" altLang="zh-TW" sz="6000" dirty="0" smtClean="0"/>
              <a:t> append </a:t>
            </a:r>
            <a:r>
              <a:rPr lang="zh-TW" altLang="en-US" sz="6000" dirty="0" smtClean="0"/>
              <a:t>至 序列中</a:t>
            </a:r>
            <a:endParaRPr lang="zh-TW" altLang="zh-TW" sz="6000" dirty="0"/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zh-TW" altLang="en-US" sz="6000" b="1" dirty="0" smtClean="0"/>
              <a:t> 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en-US" altLang="zh-TW" dirty="0" smtClean="0"/>
          </a:p>
          <a:p>
            <a:pPr eaLnBrk="1" hangingPunct="1">
              <a:buFont typeface="Wingdings 2" panose="05020102010507070707" pitchFamily="18" charset="2"/>
              <a:buNone/>
              <a:defRPr/>
            </a:pPr>
            <a:endParaRPr lang="en-US" altLang="zh-TW" u="sng" dirty="0" smtClean="0"/>
          </a:p>
        </p:txBody>
      </p:sp>
      <p:pic>
        <p:nvPicPr>
          <p:cNvPr id="9728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4213225"/>
            <a:ext cx="153511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223838" y="1260475"/>
            <a:ext cx="9361487" cy="71278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9331" name="內容版面配置區 2"/>
          <p:cNvSpPr txBox="1">
            <a:spLocks/>
          </p:cNvSpPr>
          <p:nvPr/>
        </p:nvSpPr>
        <p:spPr bwMode="auto">
          <a:xfrm>
            <a:off x="223838" y="60325"/>
            <a:ext cx="1418431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7200" b="1"/>
              <a:t>約瑟夫環狀排列問題</a:t>
            </a:r>
            <a:r>
              <a:rPr lang="zh-TW" altLang="en-US" sz="4400" b="1"/>
              <a:t>（</a:t>
            </a:r>
            <a:r>
              <a:rPr lang="en-US" altLang="zh-TW" sz="4400" b="1"/>
              <a:t>Josephus Problem</a:t>
            </a:r>
            <a:r>
              <a:rPr lang="zh-TW" altLang="en-US" sz="4400" b="1"/>
              <a:t>）</a:t>
            </a:r>
            <a:r>
              <a:rPr lang="en-US" altLang="zh-TW" sz="4400" b="1">
                <a:solidFill>
                  <a:srgbClr val="FF0000"/>
                </a:solidFill>
              </a:rPr>
              <a:t> </a:t>
            </a:r>
            <a:endParaRPr lang="zh-TW" altLang="en-US" sz="4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9933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5285E11-9CE9-4EED-84BC-87D4E67CCF5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9333" name="矩形 1"/>
          <p:cNvSpPr>
            <a:spLocks noChangeArrowheads="1"/>
          </p:cNvSpPr>
          <p:nvPr/>
        </p:nvSpPr>
        <p:spPr bwMode="auto">
          <a:xfrm>
            <a:off x="9945688" y="1436688"/>
            <a:ext cx="575945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將編號為 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1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～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N 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這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N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個人進行圓形排列，按順時針從 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1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 開始報數，報到 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d 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的人則自殺，剩下的人繼續從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1 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開始報數，不斷重複。求最後 </a:t>
            </a:r>
            <a:r>
              <a:rPr lang="en-US" altLang="zh-TW" sz="4400" b="1">
                <a:solidFill>
                  <a:srgbClr val="666666"/>
                </a:solidFill>
                <a:latin typeface="Source Sans Pro"/>
              </a:rPr>
              <a:t>2</a:t>
            </a:r>
            <a:r>
              <a:rPr lang="zh-TW" altLang="en-US" sz="4400" b="1">
                <a:solidFill>
                  <a:srgbClr val="666666"/>
                </a:solidFill>
                <a:latin typeface="Source Sans Pro"/>
              </a:rPr>
              <a:t> 個人在最初在圓形佇列中的編號。</a:t>
            </a:r>
            <a:endParaRPr lang="zh-TW" altLang="en-US" sz="4400" b="1"/>
          </a:p>
        </p:txBody>
      </p:sp>
      <p:pic>
        <p:nvPicPr>
          <p:cNvPr id="9933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436688"/>
            <a:ext cx="9001125" cy="676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內容版面配置區 2"/>
          <p:cNvSpPr txBox="1">
            <a:spLocks/>
          </p:cNvSpPr>
          <p:nvPr/>
        </p:nvSpPr>
        <p:spPr bwMode="auto">
          <a:xfrm>
            <a:off x="493713" y="280988"/>
            <a:ext cx="14184312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FF0000"/>
                </a:solidFill>
              </a:rPr>
              <a:t>約瑟夫環狀排列問題</a:t>
            </a:r>
            <a:r>
              <a:rPr lang="zh-TW" altLang="en-US" sz="5400" b="1">
                <a:solidFill>
                  <a:srgbClr val="FF0000"/>
                </a:solidFill>
              </a:rPr>
              <a:t>（</a:t>
            </a:r>
            <a:r>
              <a:rPr lang="en-US" altLang="zh-TW" sz="5400" b="1">
                <a:solidFill>
                  <a:srgbClr val="FF0000"/>
                </a:solidFill>
              </a:rPr>
              <a:t>Josephus Problem</a:t>
            </a:r>
            <a:r>
              <a:rPr lang="zh-TW" altLang="en-US" sz="5400" b="1">
                <a:solidFill>
                  <a:srgbClr val="FF0000"/>
                </a:solidFill>
              </a:rPr>
              <a:t>）</a:t>
            </a:r>
            <a:r>
              <a:rPr lang="en-US" altLang="zh-TW" sz="5400" b="1">
                <a:solidFill>
                  <a:srgbClr val="FF0000"/>
                </a:solidFill>
              </a:rPr>
              <a:t> </a:t>
            </a:r>
            <a:endParaRPr lang="zh-TW" altLang="en-US" sz="5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0137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217C095-31F5-4E9B-974F-6256A73AFE9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1380" name="矩形 1"/>
          <p:cNvSpPr>
            <a:spLocks noChangeArrowheads="1"/>
          </p:cNvSpPr>
          <p:nvPr/>
        </p:nvSpPr>
        <p:spPr bwMode="auto">
          <a:xfrm>
            <a:off x="473075" y="1331913"/>
            <a:ext cx="14112875" cy="440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 b="1">
                <a:solidFill>
                  <a:srgbClr val="777777"/>
                </a:solidFill>
              </a:rPr>
              <a:t>據說著名猶太歷史學家</a:t>
            </a:r>
            <a:r>
              <a:rPr lang="zh-TW" altLang="en-US" sz="4000" b="1" u="sng"/>
              <a:t>約瑟夫</a:t>
            </a:r>
            <a:r>
              <a:rPr lang="zh-TW" altLang="en-US" sz="4000" b="1">
                <a:solidFill>
                  <a:srgbClr val="777777"/>
                </a:solidFill>
              </a:rPr>
              <a:t>有過以下的故事：在羅馬人佔領喬塔帕特後，</a:t>
            </a:r>
            <a:r>
              <a:rPr lang="en-US" altLang="zh-TW" sz="4000" b="1">
                <a:solidFill>
                  <a:srgbClr val="777777"/>
                </a:solidFill>
              </a:rPr>
              <a:t>39 </a:t>
            </a:r>
            <a:r>
              <a:rPr lang="zh-TW" altLang="en-US" sz="4000" b="1">
                <a:solidFill>
                  <a:srgbClr val="777777"/>
                </a:solidFill>
              </a:rPr>
              <a:t>個猶太人與</a:t>
            </a:r>
            <a:r>
              <a:rPr lang="zh-TW" altLang="en-US" sz="4000" b="1" u="sng"/>
              <a:t>約瑟夫</a:t>
            </a:r>
            <a:r>
              <a:rPr lang="zh-TW" altLang="en-US" sz="4000" b="1">
                <a:solidFill>
                  <a:srgbClr val="777777"/>
                </a:solidFill>
              </a:rPr>
              <a:t>及他的朋友躲到一個洞中， </a:t>
            </a:r>
            <a:r>
              <a:rPr lang="en-US" altLang="zh-TW" sz="4000" b="1">
                <a:solidFill>
                  <a:srgbClr val="777777"/>
                </a:solidFill>
              </a:rPr>
              <a:t>39</a:t>
            </a:r>
            <a:r>
              <a:rPr lang="zh-TW" altLang="en-US" sz="4000" b="1">
                <a:solidFill>
                  <a:srgbClr val="777777"/>
                </a:solidFill>
              </a:rPr>
              <a:t>個猶太人決定寧願死也不要被敵人抓到， 於是決定了一個自殺方式，</a:t>
            </a:r>
            <a:r>
              <a:rPr lang="en-US" altLang="zh-TW" sz="4000" b="1">
                <a:solidFill>
                  <a:srgbClr val="777777"/>
                </a:solidFill>
              </a:rPr>
              <a:t>41</a:t>
            </a:r>
            <a:r>
              <a:rPr lang="zh-TW" altLang="en-US" sz="4000" b="1">
                <a:solidFill>
                  <a:srgbClr val="777777"/>
                </a:solidFill>
              </a:rPr>
              <a:t>個人排成一個圓圈，由第</a:t>
            </a:r>
            <a:r>
              <a:rPr lang="en-US" altLang="zh-TW" sz="4000" b="1">
                <a:solidFill>
                  <a:srgbClr val="777777"/>
                </a:solidFill>
              </a:rPr>
              <a:t>1</a:t>
            </a:r>
            <a:r>
              <a:rPr lang="zh-TW" altLang="en-US" sz="4000" b="1">
                <a:solidFill>
                  <a:srgbClr val="777777"/>
                </a:solidFill>
              </a:rPr>
              <a:t>個人 開始報數，每報數到第</a:t>
            </a:r>
            <a:r>
              <a:rPr lang="en-US" altLang="zh-TW" sz="4000" b="1">
                <a:solidFill>
                  <a:srgbClr val="777777"/>
                </a:solidFill>
              </a:rPr>
              <a:t>3</a:t>
            </a:r>
            <a:r>
              <a:rPr lang="zh-TW" altLang="en-US" sz="4000" b="1">
                <a:solidFill>
                  <a:srgbClr val="777777"/>
                </a:solidFill>
              </a:rPr>
              <a:t>人該人就必須自殺，然後再由下一個重新報數，直到所有人都自殺身亡為止。然而</a:t>
            </a:r>
            <a:r>
              <a:rPr lang="zh-TW" altLang="en-US" sz="4000" b="1" u="sng"/>
              <a:t>約瑟夫</a:t>
            </a:r>
            <a:r>
              <a:rPr lang="zh-TW" altLang="en-US" sz="4000" b="1">
                <a:solidFill>
                  <a:srgbClr val="777777"/>
                </a:solidFill>
              </a:rPr>
              <a:t>和他的朋友並不想遵從，</a:t>
            </a:r>
            <a:r>
              <a:rPr lang="en-US" altLang="zh-TW" sz="4000" b="1">
                <a:solidFill>
                  <a:srgbClr val="777777"/>
                </a:solidFill>
              </a:rPr>
              <a:t/>
            </a:r>
            <a:br>
              <a:rPr lang="en-US" altLang="zh-TW" sz="4000" b="1">
                <a:solidFill>
                  <a:srgbClr val="777777"/>
                </a:solidFill>
              </a:rPr>
            </a:br>
            <a:r>
              <a:rPr lang="zh-TW" altLang="en-US" sz="4000" b="1" u="sng"/>
              <a:t>約瑟夫</a:t>
            </a:r>
            <a:r>
              <a:rPr lang="zh-TW" altLang="en-US" sz="4000" b="1">
                <a:solidFill>
                  <a:srgbClr val="777777"/>
                </a:solidFill>
              </a:rPr>
              <a:t>要他的朋友先假裝遵從。</a:t>
            </a:r>
            <a:endParaRPr lang="zh-TW" altLang="en-US" sz="4000" b="1"/>
          </a:p>
        </p:txBody>
      </p:sp>
      <p:sp>
        <p:nvSpPr>
          <p:cNvPr id="101381" name="矩形 1"/>
          <p:cNvSpPr>
            <a:spLocks noChangeArrowheads="1"/>
          </p:cNvSpPr>
          <p:nvPr/>
        </p:nvSpPr>
        <p:spPr bwMode="auto">
          <a:xfrm>
            <a:off x="455613" y="7327900"/>
            <a:ext cx="150574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 b="1">
                <a:solidFill>
                  <a:srgbClr val="777777"/>
                </a:solidFill>
              </a:rPr>
              <a:t>他需將朋友與自己安排在第幾個位置，才能逃過了這場死亡遊戲</a:t>
            </a:r>
            <a:r>
              <a:rPr lang="en-US" altLang="zh-TW" sz="4000" b="1">
                <a:solidFill>
                  <a:srgbClr val="777777"/>
                </a:solidFill>
              </a:rPr>
              <a:t>?</a:t>
            </a:r>
            <a:endParaRPr lang="zh-TW" altLang="en-US" sz="4000" b="1"/>
          </a:p>
        </p:txBody>
      </p:sp>
      <p:sp>
        <p:nvSpPr>
          <p:cNvPr id="101382" name="內容版面配置區 2"/>
          <p:cNvSpPr txBox="1">
            <a:spLocks/>
          </p:cNvSpPr>
          <p:nvPr/>
        </p:nvSpPr>
        <p:spPr bwMode="auto">
          <a:xfrm>
            <a:off x="457200" y="6300788"/>
            <a:ext cx="3455988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FF0000"/>
                </a:solidFill>
              </a:rPr>
              <a:t>Question:</a:t>
            </a:r>
            <a:r>
              <a:rPr lang="en-US" altLang="zh-TW" sz="5400" b="1">
                <a:solidFill>
                  <a:srgbClr val="FF0000"/>
                </a:solidFill>
              </a:rPr>
              <a:t> </a:t>
            </a:r>
            <a:endParaRPr lang="zh-TW" altLang="en-US" sz="5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內容版面配置區 2"/>
          <p:cNvSpPr txBox="1">
            <a:spLocks/>
          </p:cNvSpPr>
          <p:nvPr/>
        </p:nvSpPr>
        <p:spPr bwMode="auto">
          <a:xfrm>
            <a:off x="449263" y="179388"/>
            <a:ext cx="3455987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000" b="1">
                <a:solidFill>
                  <a:srgbClr val="FF0000"/>
                </a:solidFill>
              </a:rPr>
              <a:t>Question:</a:t>
            </a:r>
            <a:r>
              <a:rPr lang="en-US" altLang="zh-TW" sz="5400" b="1">
                <a:solidFill>
                  <a:srgbClr val="FF0000"/>
                </a:solidFill>
              </a:rPr>
              <a:t> </a:t>
            </a:r>
            <a:endParaRPr lang="zh-TW" altLang="en-US" sz="5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0342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CE4E7F8-ECF2-4B64-8917-C5B39CC67FD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3428" name="矩形 1"/>
          <p:cNvSpPr>
            <a:spLocks noChangeArrowheads="1"/>
          </p:cNvSpPr>
          <p:nvPr/>
        </p:nvSpPr>
        <p:spPr bwMode="auto">
          <a:xfrm>
            <a:off x="449263" y="1274763"/>
            <a:ext cx="130968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 b="1">
                <a:solidFill>
                  <a:srgbClr val="777777"/>
                </a:solidFill>
              </a:rPr>
              <a:t>若 </a:t>
            </a:r>
            <a:r>
              <a:rPr lang="zh-TW" altLang="en-US" sz="4000" b="1" u="sng">
                <a:solidFill>
                  <a:srgbClr val="777777"/>
                </a:solidFill>
              </a:rPr>
              <a:t>大雄</a:t>
            </a:r>
            <a:r>
              <a:rPr lang="zh-TW" altLang="en-US" sz="4000" b="1">
                <a:solidFill>
                  <a:srgbClr val="777777"/>
                </a:solidFill>
              </a:rPr>
              <a:t> </a:t>
            </a:r>
            <a:r>
              <a:rPr lang="en-US" altLang="zh-TW" sz="4000" b="1">
                <a:solidFill>
                  <a:srgbClr val="777777"/>
                </a:solidFill>
              </a:rPr>
              <a:t>, </a:t>
            </a:r>
            <a:r>
              <a:rPr lang="zh-TW" altLang="en-US" sz="4000" b="1" u="sng">
                <a:solidFill>
                  <a:srgbClr val="777777"/>
                </a:solidFill>
              </a:rPr>
              <a:t>靜香</a:t>
            </a:r>
            <a:r>
              <a:rPr lang="zh-TW" altLang="en-US" sz="4000" b="1">
                <a:solidFill>
                  <a:srgbClr val="777777"/>
                </a:solidFill>
              </a:rPr>
              <a:t> 及其他</a:t>
            </a:r>
            <a:r>
              <a:rPr lang="en-US" altLang="zh-TW" sz="4000" b="1">
                <a:solidFill>
                  <a:srgbClr val="777777"/>
                </a:solidFill>
              </a:rPr>
              <a:t>39 </a:t>
            </a:r>
            <a:r>
              <a:rPr lang="zh-TW" altLang="en-US" sz="4000" b="1">
                <a:solidFill>
                  <a:srgbClr val="777777"/>
                </a:solidFill>
              </a:rPr>
              <a:t>個人被食人族抓到， 食人族決定</a:t>
            </a:r>
            <a:r>
              <a:rPr lang="en-US" altLang="zh-TW" sz="4000" b="1">
                <a:solidFill>
                  <a:srgbClr val="777777"/>
                </a:solidFill>
              </a:rPr>
              <a:t/>
            </a:r>
            <a:br>
              <a:rPr lang="en-US" altLang="zh-TW" sz="4000" b="1">
                <a:solidFill>
                  <a:srgbClr val="777777"/>
                </a:solidFill>
              </a:rPr>
            </a:br>
            <a:r>
              <a:rPr lang="zh-TW" altLang="en-US" sz="4000" b="1">
                <a:solidFill>
                  <a:srgbClr val="777777"/>
                </a:solidFill>
              </a:rPr>
              <a:t>將</a:t>
            </a:r>
            <a:r>
              <a:rPr lang="en-US" altLang="zh-TW" sz="4000" b="1">
                <a:solidFill>
                  <a:srgbClr val="777777"/>
                </a:solidFill>
              </a:rPr>
              <a:t>41</a:t>
            </a:r>
            <a:r>
              <a:rPr lang="zh-TW" altLang="en-US" sz="4000" b="1">
                <a:solidFill>
                  <a:srgbClr val="777777"/>
                </a:solidFill>
              </a:rPr>
              <a:t>個人排成一個圓圈，由第</a:t>
            </a:r>
            <a:r>
              <a:rPr lang="en-US" altLang="zh-TW" sz="4000" b="1">
                <a:solidFill>
                  <a:srgbClr val="777777"/>
                </a:solidFill>
              </a:rPr>
              <a:t>1</a:t>
            </a:r>
            <a:r>
              <a:rPr lang="zh-TW" altLang="en-US" sz="4000" b="1">
                <a:solidFill>
                  <a:srgbClr val="777777"/>
                </a:solidFill>
              </a:rPr>
              <a:t>個人 開始報數，每報數到第 </a:t>
            </a:r>
            <a:r>
              <a:rPr lang="en-US" altLang="zh-TW" sz="4000" b="1">
                <a:solidFill>
                  <a:srgbClr val="777777"/>
                </a:solidFill>
              </a:rPr>
              <a:t>d</a:t>
            </a:r>
            <a:r>
              <a:rPr lang="zh-TW" altLang="en-US" sz="4000" b="1">
                <a:solidFill>
                  <a:srgbClr val="777777"/>
                </a:solidFill>
              </a:rPr>
              <a:t>人</a:t>
            </a:r>
            <a:r>
              <a:rPr lang="en-US" altLang="zh-TW" sz="4000" b="1">
                <a:solidFill>
                  <a:srgbClr val="777777"/>
                </a:solidFill>
              </a:rPr>
              <a:t>,</a:t>
            </a:r>
            <a:r>
              <a:rPr lang="zh-TW" altLang="en-US" sz="4000" b="1">
                <a:solidFill>
                  <a:srgbClr val="777777"/>
                </a:solidFill>
              </a:rPr>
              <a:t>則該人就必須被吃掉，然後再由下一個重新報數。</a:t>
            </a:r>
            <a:endParaRPr lang="zh-TW" altLang="en-US" sz="4000" b="1"/>
          </a:p>
        </p:txBody>
      </p:sp>
      <p:sp>
        <p:nvSpPr>
          <p:cNvPr id="123909" name="矩形 1"/>
          <p:cNvSpPr>
            <a:spLocks noChangeArrowheads="1"/>
          </p:cNvSpPr>
          <p:nvPr/>
        </p:nvSpPr>
        <p:spPr bwMode="auto">
          <a:xfrm>
            <a:off x="479425" y="4787900"/>
            <a:ext cx="80264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zh-TW" altLang="en-US" sz="4000" b="1" dirty="0" smtClean="0">
                <a:solidFill>
                  <a:srgbClr val="777777"/>
                </a:solidFill>
              </a:rPr>
              <a:t>則 </a:t>
            </a:r>
            <a:r>
              <a:rPr lang="en-US" altLang="zh-TW" sz="4000" b="1" dirty="0" smtClean="0">
                <a:solidFill>
                  <a:srgbClr val="777777"/>
                </a:solidFill>
              </a:rPr>
              <a:t>d=?</a:t>
            </a:r>
            <a:br>
              <a:rPr lang="en-US" altLang="zh-TW" sz="4000" b="1" dirty="0" smtClean="0">
                <a:solidFill>
                  <a:srgbClr val="777777"/>
                </a:solidFill>
              </a:rPr>
            </a:br>
            <a:endParaRPr lang="en-US" altLang="zh-TW" sz="4000" b="1" dirty="0" smtClean="0">
              <a:solidFill>
                <a:srgbClr val="777777"/>
              </a:solidFill>
            </a:endParaRPr>
          </a:p>
          <a:p>
            <a:pPr>
              <a:defRPr/>
            </a:pPr>
            <a:r>
              <a:rPr lang="zh-TW" altLang="en-US" sz="4000" b="1" u="sng" dirty="0" smtClean="0">
                <a:solidFill>
                  <a:srgbClr val="777777"/>
                </a:solidFill>
              </a:rPr>
              <a:t>大雄</a:t>
            </a:r>
            <a:r>
              <a:rPr lang="zh-TW" altLang="en-US" sz="4000" b="1" dirty="0" smtClean="0">
                <a:solidFill>
                  <a:srgbClr val="777777"/>
                </a:solidFill>
              </a:rPr>
              <a:t>與</a:t>
            </a:r>
            <a:r>
              <a:rPr lang="zh-TW" altLang="en-US" sz="4000" b="1" u="sng" dirty="0" smtClean="0">
                <a:solidFill>
                  <a:srgbClr val="777777"/>
                </a:solidFill>
              </a:rPr>
              <a:t>靜香</a:t>
            </a:r>
            <a:r>
              <a:rPr lang="zh-TW" altLang="en-US" sz="4000" b="1" dirty="0" smtClean="0">
                <a:solidFill>
                  <a:srgbClr val="777777"/>
                </a:solidFill>
              </a:rPr>
              <a:t>需安排在第幾個位置</a:t>
            </a:r>
            <a:r>
              <a:rPr lang="en-US" altLang="zh-TW" sz="4000" b="1" dirty="0" smtClean="0">
                <a:solidFill>
                  <a:srgbClr val="777777"/>
                </a:solidFill>
              </a:rPr>
              <a:t>?</a:t>
            </a:r>
            <a:br>
              <a:rPr lang="en-US" altLang="zh-TW" sz="4000" b="1" dirty="0" smtClean="0">
                <a:solidFill>
                  <a:srgbClr val="777777"/>
                </a:solidFill>
              </a:rPr>
            </a:br>
            <a:r>
              <a:rPr lang="en-US" altLang="zh-TW" sz="4000" b="1" dirty="0" smtClean="0">
                <a:solidFill>
                  <a:srgbClr val="777777"/>
                </a:solidFill>
              </a:rPr>
              <a:t/>
            </a:r>
            <a:br>
              <a:rPr lang="en-US" altLang="zh-TW" sz="4000" b="1" dirty="0" smtClean="0">
                <a:solidFill>
                  <a:srgbClr val="777777"/>
                </a:solidFill>
              </a:rPr>
            </a:br>
            <a:r>
              <a:rPr lang="zh-TW" altLang="en-US" sz="4000" b="1" dirty="0" smtClean="0">
                <a:solidFill>
                  <a:srgbClr val="777777"/>
                </a:solidFill>
                <a:latin typeface="+mn-ea"/>
                <a:ea typeface="+mn-ea"/>
              </a:rPr>
              <a:t>才有機會等待</a:t>
            </a:r>
            <a:r>
              <a:rPr lang="zh-TW" altLang="en-US" sz="4000" b="1" u="sng" dirty="0" smtClean="0">
                <a:latin typeface="+mn-ea"/>
                <a:ea typeface="+mn-ea"/>
              </a:rPr>
              <a:t>哆啦</a:t>
            </a:r>
            <a:r>
              <a:rPr lang="en-US" altLang="zh-TW" sz="4000" b="1" u="sng" dirty="0" smtClean="0">
                <a:latin typeface="+mn-ea"/>
                <a:ea typeface="+mn-ea"/>
              </a:rPr>
              <a:t>A</a:t>
            </a:r>
            <a:r>
              <a:rPr lang="zh-TW" altLang="en-US" sz="4000" b="1" u="sng" dirty="0" smtClean="0">
                <a:latin typeface="+mn-ea"/>
                <a:ea typeface="+mn-ea"/>
              </a:rPr>
              <a:t>夢</a:t>
            </a:r>
            <a:r>
              <a:rPr lang="zh-TW" altLang="en-US" sz="4000" b="1" dirty="0" smtClean="0">
                <a:latin typeface="+mn-ea"/>
                <a:ea typeface="+mn-ea"/>
              </a:rPr>
              <a:t>的救援 </a:t>
            </a:r>
            <a:r>
              <a:rPr lang="en-US" altLang="zh-TW" sz="4000" b="1" dirty="0" smtClean="0">
                <a:latin typeface="+mn-ea"/>
                <a:ea typeface="+mn-ea"/>
              </a:rPr>
              <a:t>~</a:t>
            </a:r>
            <a:r>
              <a:rPr lang="zh-TW" altLang="en-US" sz="4000" b="1" dirty="0" smtClean="0">
                <a:latin typeface="+mn-ea"/>
                <a:ea typeface="+mn-ea"/>
              </a:rPr>
              <a:t> </a:t>
            </a:r>
            <a:r>
              <a:rPr lang="en-US" altLang="zh-TW" sz="4000" b="1" dirty="0" smtClean="0">
                <a:latin typeface="+mn-ea"/>
                <a:ea typeface="+mn-ea"/>
              </a:rPr>
              <a:t>~</a:t>
            </a:r>
            <a:endParaRPr lang="zh-TW" altLang="en-US" sz="4000" b="1" dirty="0" smtClean="0">
              <a:latin typeface="+mn-ea"/>
              <a:ea typeface="+mn-ea"/>
            </a:endParaRPr>
          </a:p>
        </p:txBody>
      </p:sp>
      <p:sp>
        <p:nvSpPr>
          <p:cNvPr id="103430" name="矩形 1"/>
          <p:cNvSpPr>
            <a:spLocks noChangeArrowheads="1"/>
          </p:cNvSpPr>
          <p:nvPr/>
        </p:nvSpPr>
        <p:spPr bwMode="auto">
          <a:xfrm>
            <a:off x="449263" y="3708400"/>
            <a:ext cx="14112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000" b="1">
                <a:solidFill>
                  <a:srgbClr val="777777"/>
                </a:solidFill>
              </a:rPr>
              <a:t>若 </a:t>
            </a:r>
            <a:r>
              <a:rPr lang="zh-TW" altLang="en-US" sz="4000" b="1" u="sng">
                <a:solidFill>
                  <a:srgbClr val="777777"/>
                </a:solidFill>
              </a:rPr>
              <a:t>大雄</a:t>
            </a:r>
            <a:r>
              <a:rPr lang="zh-TW" altLang="en-US" sz="4000" b="1">
                <a:solidFill>
                  <a:srgbClr val="777777"/>
                </a:solidFill>
              </a:rPr>
              <a:t>與</a:t>
            </a:r>
            <a:r>
              <a:rPr lang="zh-TW" altLang="en-US" sz="4000" b="1" u="sng">
                <a:solidFill>
                  <a:srgbClr val="777777"/>
                </a:solidFill>
              </a:rPr>
              <a:t>靜香</a:t>
            </a:r>
            <a:r>
              <a:rPr lang="zh-TW" altLang="en-US" sz="4000" b="1">
                <a:solidFill>
                  <a:srgbClr val="777777"/>
                </a:solidFill>
              </a:rPr>
              <a:t>需相鄰而坐 </a:t>
            </a:r>
            <a:r>
              <a:rPr lang="en-US" altLang="zh-TW" sz="4000" b="1">
                <a:solidFill>
                  <a:srgbClr val="777777"/>
                </a:solidFill>
              </a:rPr>
              <a:t>~</a:t>
            </a:r>
            <a:r>
              <a:rPr lang="zh-TW" altLang="en-US" sz="4000" b="1">
                <a:solidFill>
                  <a:srgbClr val="777777"/>
                </a:solidFill>
              </a:rPr>
              <a:t> </a:t>
            </a:r>
            <a:r>
              <a:rPr lang="en-US" altLang="zh-TW" sz="4000" b="1">
                <a:solidFill>
                  <a:srgbClr val="777777"/>
                </a:solidFill>
              </a:rPr>
              <a:t>~</a:t>
            </a:r>
            <a:r>
              <a:rPr lang="zh-TW" altLang="en-US" sz="4000" b="1">
                <a:solidFill>
                  <a:srgbClr val="777777"/>
                </a:solidFill>
              </a:rPr>
              <a:t> </a:t>
            </a:r>
            <a:r>
              <a:rPr lang="en-US" altLang="zh-TW" sz="4000" b="1">
                <a:solidFill>
                  <a:srgbClr val="777777"/>
                </a:solidFill>
              </a:rPr>
              <a:t>~</a:t>
            </a:r>
            <a:r>
              <a:rPr lang="zh-TW" altLang="en-US" sz="4000" b="1">
                <a:solidFill>
                  <a:srgbClr val="777777"/>
                </a:solidFill>
              </a:rPr>
              <a:t> </a:t>
            </a:r>
            <a:endParaRPr lang="zh-TW" altLang="en-US" sz="4000" b="1"/>
          </a:p>
        </p:txBody>
      </p:sp>
      <p:pic>
        <p:nvPicPr>
          <p:cNvPr id="103431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650" y="5111750"/>
            <a:ext cx="381635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717550" y="1647825"/>
            <a:ext cx="9936163" cy="44862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5475" name="標題 1"/>
          <p:cNvSpPr>
            <a:spLocks noGrp="1"/>
          </p:cNvSpPr>
          <p:nvPr>
            <p:ph type="title"/>
          </p:nvPr>
        </p:nvSpPr>
        <p:spPr>
          <a:xfrm>
            <a:off x="584200" y="177800"/>
            <a:ext cx="10369550" cy="1365250"/>
          </a:xfrm>
        </p:spPr>
        <p:txBody>
          <a:bodyPr/>
          <a:lstStyle/>
          <a:p>
            <a:r>
              <a:rPr lang="zh-TW" altLang="en-US" sz="7200" b="1" smtClean="0">
                <a:solidFill>
                  <a:srgbClr val="000000"/>
                </a:solidFill>
              </a:rPr>
              <a:t>利用序列來一對一配對</a:t>
            </a:r>
          </a:p>
        </p:txBody>
      </p:sp>
      <p:pic>
        <p:nvPicPr>
          <p:cNvPr id="105476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700" y="6072188"/>
            <a:ext cx="2100263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內容版面配置區 2"/>
          <p:cNvSpPr txBox="1">
            <a:spLocks/>
          </p:cNvSpPr>
          <p:nvPr/>
        </p:nvSpPr>
        <p:spPr bwMode="auto">
          <a:xfrm>
            <a:off x="11717338" y="3735388"/>
            <a:ext cx="453548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3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這一行的目的是</a:t>
            </a:r>
            <a:r>
              <a:rPr lang="en-US" altLang="zh-TW" sz="43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  <a:endParaRPr lang="zh-TW" altLang="en-US" sz="4300" b="1">
              <a:solidFill>
                <a:srgbClr val="FF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sp>
        <p:nvSpPr>
          <p:cNvPr id="105478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8402A7E-BBB0-45A8-BDC8-8F1E0A300F2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" name="向左箭號 14"/>
          <p:cNvSpPr/>
          <p:nvPr/>
        </p:nvSpPr>
        <p:spPr>
          <a:xfrm>
            <a:off x="10775950" y="3205163"/>
            <a:ext cx="877888" cy="792162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548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768475"/>
            <a:ext cx="9771063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程序 10"/>
          <p:cNvSpPr/>
          <p:nvPr/>
        </p:nvSpPr>
        <p:spPr>
          <a:xfrm>
            <a:off x="584200" y="1763713"/>
            <a:ext cx="9145588" cy="51847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6499" name="標題 1"/>
          <p:cNvSpPr>
            <a:spLocks noGrp="1"/>
          </p:cNvSpPr>
          <p:nvPr>
            <p:ph type="title"/>
          </p:nvPr>
        </p:nvSpPr>
        <p:spPr>
          <a:xfrm>
            <a:off x="584200" y="177800"/>
            <a:ext cx="10369550" cy="1365250"/>
          </a:xfrm>
        </p:spPr>
        <p:txBody>
          <a:bodyPr/>
          <a:lstStyle/>
          <a:p>
            <a:r>
              <a:rPr lang="zh-TW" altLang="en-US" sz="7200" b="1" smtClean="0">
                <a:solidFill>
                  <a:srgbClr val="000000"/>
                </a:solidFill>
              </a:rPr>
              <a:t>利用序列來一對一配對</a:t>
            </a:r>
          </a:p>
        </p:txBody>
      </p:sp>
      <p:pic>
        <p:nvPicPr>
          <p:cNvPr id="106500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150" y="5208588"/>
            <a:ext cx="3579813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74911C1-6E7F-4E90-B818-1846018C049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6502" name="內容版面配置區 2"/>
          <p:cNvSpPr txBox="1">
            <a:spLocks/>
          </p:cNvSpPr>
          <p:nvPr/>
        </p:nvSpPr>
        <p:spPr bwMode="auto">
          <a:xfrm>
            <a:off x="10306050" y="4133850"/>
            <a:ext cx="5667375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400" b="1">
                <a:solidFill>
                  <a:srgbClr val="002060"/>
                </a:solidFill>
              </a:rPr>
              <a:t>請完成這</a:t>
            </a:r>
            <a:r>
              <a:rPr lang="en-US" altLang="zh-TW" sz="4400" b="1">
                <a:solidFill>
                  <a:srgbClr val="002060"/>
                </a:solidFill>
              </a:rPr>
              <a:t>1</a:t>
            </a:r>
            <a:r>
              <a:rPr lang="zh-TW" altLang="en-US" sz="4400" b="1">
                <a:solidFill>
                  <a:srgbClr val="002060"/>
                </a:solidFill>
              </a:rPr>
              <a:t>行程式碼</a:t>
            </a:r>
            <a:r>
              <a:rPr lang="en-US" altLang="zh-TW" sz="4400" b="1">
                <a:solidFill>
                  <a:srgbClr val="002060"/>
                </a:solidFill>
              </a:rPr>
              <a:t>~</a:t>
            </a:r>
            <a:endParaRPr lang="zh-TW" altLang="en-US" sz="4400" b="1">
              <a:solidFill>
                <a:srgbClr val="00206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/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10650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843088"/>
            <a:ext cx="8999538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2919413" y="6196013"/>
            <a:ext cx="833437" cy="5746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345238" y="6230938"/>
            <a:ext cx="3024187" cy="50323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左箭號 11"/>
          <p:cNvSpPr/>
          <p:nvPr/>
        </p:nvSpPr>
        <p:spPr>
          <a:xfrm rot="20266099">
            <a:off x="9801225" y="5118100"/>
            <a:ext cx="2447925" cy="179387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655638" y="1476375"/>
            <a:ext cx="9055100" cy="53276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07523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3608" y="5598319"/>
            <a:ext cx="2268537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標題 1"/>
          <p:cNvSpPr>
            <a:spLocks noGrp="1"/>
          </p:cNvSpPr>
          <p:nvPr>
            <p:ph type="title"/>
          </p:nvPr>
        </p:nvSpPr>
        <p:spPr>
          <a:xfrm>
            <a:off x="728663" y="4763"/>
            <a:ext cx="13152437" cy="1365250"/>
          </a:xfrm>
        </p:spPr>
        <p:txBody>
          <a:bodyPr/>
          <a:lstStyle/>
          <a:p>
            <a:r>
              <a:rPr lang="zh-TW" altLang="en-US" sz="7200" b="1" smtClean="0">
                <a:solidFill>
                  <a:srgbClr val="000000"/>
                </a:solidFill>
              </a:rPr>
              <a:t>一 筆 畫 作 圖 使用</a:t>
            </a:r>
            <a:r>
              <a:rPr lang="en-US" altLang="zh-TW" sz="7200" b="1" smtClean="0">
                <a:solidFill>
                  <a:srgbClr val="000000"/>
                </a:solidFill>
              </a:rPr>
              <a:t>plot</a:t>
            </a:r>
            <a:r>
              <a:rPr lang="zh-TW" altLang="en-US" sz="7200" b="1" smtClean="0">
                <a:solidFill>
                  <a:srgbClr val="000000"/>
                </a:solidFill>
              </a:rPr>
              <a:t> 指令</a:t>
            </a:r>
            <a:r>
              <a:rPr lang="en-US" altLang="zh-TW" sz="4400" b="1" smtClean="0">
                <a:solidFill>
                  <a:srgbClr val="FF0000"/>
                </a:solidFill>
              </a:rPr>
              <a:t>(</a:t>
            </a:r>
            <a:r>
              <a:rPr lang="zh-TW" altLang="en-US" sz="4400" b="1" smtClean="0">
                <a:solidFill>
                  <a:srgbClr val="FF0000"/>
                </a:solidFill>
              </a:rPr>
              <a:t>展示</a:t>
            </a:r>
            <a:r>
              <a:rPr lang="en-US" altLang="zh-TW" sz="4400" b="1" smtClean="0">
                <a:solidFill>
                  <a:srgbClr val="FF0000"/>
                </a:solidFill>
              </a:rPr>
              <a:t>1)</a:t>
            </a:r>
            <a:endParaRPr lang="zh-TW" altLang="en-US" sz="4400" b="1" smtClean="0">
              <a:solidFill>
                <a:srgbClr val="FF0000"/>
              </a:solidFill>
            </a:endParaRPr>
          </a:p>
        </p:txBody>
      </p:sp>
      <p:sp>
        <p:nvSpPr>
          <p:cNvPr id="10752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EB17ADA-53AC-4094-98A3-0BD2A2A5431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368300" y="7412038"/>
            <a:ext cx="13881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上述的程式碼可以完成的圖形是？</a:t>
            </a:r>
            <a:endParaRPr lang="zh-TW" altLang="en-US" sz="98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0752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543050"/>
            <a:ext cx="8831262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10861675" y="3759200"/>
            <a:ext cx="44640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標題名稱</a:t>
            </a:r>
            <a:r>
              <a:rPr lang="en-US" altLang="zh-TW" sz="98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~~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目前禁止使用中文</a:t>
            </a:r>
            <a:endParaRPr lang="zh-TW" altLang="en-US" sz="9800" b="1" dirty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9" name="向左箭號 8"/>
          <p:cNvSpPr/>
          <p:nvPr/>
        </p:nvSpPr>
        <p:spPr>
          <a:xfrm>
            <a:off x="9710738" y="2619375"/>
            <a:ext cx="2030412" cy="11398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726A3AF-1BFA-4653-B673-163B1BE5DF0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59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0854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0" y="1577975"/>
            <a:ext cx="471487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1509713"/>
            <a:ext cx="47529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1879600" y="357188"/>
            <a:ext cx="123856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試完成如下的幾何圖形</a:t>
            </a:r>
            <a:r>
              <a:rPr lang="zh-TW" altLang="en-US" sz="9800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？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3644900" y="6948488"/>
            <a:ext cx="10009188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(1)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將參數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color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去掉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,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觀察其效果為何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(2)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試調整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值與圖形大小</a:t>
            </a:r>
            <a:endParaRPr lang="zh-TW" altLang="en-US" sz="17600" b="1" dirty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560" y="2205642"/>
            <a:ext cx="2664470" cy="266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流程圖: 程序 9"/>
          <p:cNvSpPr/>
          <p:nvPr/>
        </p:nvSpPr>
        <p:spPr>
          <a:xfrm>
            <a:off x="1520825" y="755650"/>
            <a:ext cx="9288463" cy="41132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512763" y="7392988"/>
            <a:ext cx="14546262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4000" b="1" dirty="0" smtClean="0">
                <a:solidFill>
                  <a:srgbClr val="002060"/>
                </a:solidFill>
              </a:rPr>
              <a:t>多運用 </a:t>
            </a:r>
            <a:r>
              <a:rPr lang="en-US" altLang="zh-TW" sz="24000" b="1" dirty="0" smtClean="0">
                <a:solidFill>
                  <a:srgbClr val="002060"/>
                </a:solidFill>
              </a:rPr>
              <a:t>print</a:t>
            </a:r>
            <a:r>
              <a:rPr lang="zh-TW" altLang="en-US" sz="24000" b="1" dirty="0" smtClean="0">
                <a:solidFill>
                  <a:srgbClr val="002060"/>
                </a:solidFill>
              </a:rPr>
              <a:t> 指令</a:t>
            </a:r>
            <a:r>
              <a:rPr lang="en-US" altLang="zh-TW" sz="24000" b="1" dirty="0" smtClean="0">
                <a:solidFill>
                  <a:srgbClr val="002060"/>
                </a:solidFill>
              </a:rPr>
              <a:t>,</a:t>
            </a:r>
            <a:r>
              <a:rPr lang="zh-TW" altLang="en-US" sz="24000" b="1" dirty="0" smtClean="0">
                <a:solidFill>
                  <a:srgbClr val="002060"/>
                </a:solidFill>
              </a:rPr>
              <a:t>可檢查程式是否有誤</a:t>
            </a:r>
            <a:r>
              <a:rPr lang="en-US" altLang="zh-TW" sz="24000" b="1" dirty="0" smtClean="0">
                <a:solidFill>
                  <a:srgbClr val="002060"/>
                </a:solidFill>
              </a:rPr>
              <a:t>~</a:t>
            </a:r>
            <a:endParaRPr lang="zh-TW" altLang="en-US" sz="86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>
              <a:solidFill>
                <a:srgbClr val="002060"/>
              </a:solidFill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355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A7CC7E8-E49A-4C7C-B696-5C9B9210675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向左箭號 7"/>
          <p:cNvSpPr/>
          <p:nvPr/>
        </p:nvSpPr>
        <p:spPr>
          <a:xfrm rot="5400000">
            <a:off x="5287169" y="5399881"/>
            <a:ext cx="1562100" cy="1462088"/>
          </a:xfrm>
          <a:prstGeom prst="leftArrow">
            <a:avLst>
              <a:gd name="adj1" fmla="val 50000"/>
              <a:gd name="adj2" fmla="val 5507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7208838" y="6069013"/>
            <a:ext cx="3751262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4000" b="1" dirty="0" smtClean="0">
                <a:solidFill>
                  <a:srgbClr val="002060"/>
                </a:solidFill>
              </a:rPr>
              <a:t>以 </a:t>
            </a:r>
            <a:r>
              <a:rPr lang="en-US" altLang="zh-TW" sz="24000" b="1" dirty="0" smtClean="0">
                <a:solidFill>
                  <a:srgbClr val="002060"/>
                </a:solidFill>
              </a:rPr>
              <a:t>,</a:t>
            </a:r>
            <a:r>
              <a:rPr lang="zh-TW" altLang="en-US" sz="24000" b="1" dirty="0" smtClean="0">
                <a:solidFill>
                  <a:srgbClr val="002060"/>
                </a:solidFill>
              </a:rPr>
              <a:t> 做間隔</a:t>
            </a:r>
            <a:endParaRPr lang="zh-TW" altLang="en-US" sz="86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>
              <a:solidFill>
                <a:srgbClr val="002060"/>
              </a:solidFill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356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858838"/>
            <a:ext cx="9001125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512763" y="1620838"/>
            <a:ext cx="10009187" cy="51831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10595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975" y="4284538"/>
            <a:ext cx="227965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93F7468-19BA-4EE5-811F-AB8E404D0DD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80120" y="7308874"/>
            <a:ext cx="13881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上述的程式碼可以完成的圖形是？</a:t>
            </a:r>
            <a:endParaRPr lang="zh-TW" altLang="en-US" sz="98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1059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92275"/>
            <a:ext cx="983456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9" name="標題 1"/>
          <p:cNvSpPr txBox="1">
            <a:spLocks/>
          </p:cNvSpPr>
          <p:nvPr/>
        </p:nvSpPr>
        <p:spPr bwMode="auto">
          <a:xfrm>
            <a:off x="612775" y="26988"/>
            <a:ext cx="1315402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72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一 筆 畫 作 圖 使用</a:t>
            </a:r>
            <a:r>
              <a:rPr kumimoji="0" lang="en-US" altLang="zh-TW" sz="72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plot</a:t>
            </a:r>
            <a:r>
              <a:rPr kumimoji="0" lang="zh-TW" altLang="en-US" sz="72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 指令</a:t>
            </a:r>
            <a:r>
              <a:rPr kumimoji="0" lang="en-US" altLang="zh-TW" sz="44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44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展示</a:t>
            </a:r>
            <a:r>
              <a:rPr kumimoji="0" lang="en-US" altLang="zh-TW" sz="4400" b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2)</a:t>
            </a:r>
            <a:endParaRPr kumimoji="0" lang="zh-TW" altLang="en-US" sz="4400" b="1">
              <a:solidFill>
                <a:srgbClr val="FF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359EC06-B7C4-4273-953C-A457924899E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1879600" y="357188"/>
            <a:ext cx="123856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試完成如下的幾何圖形</a:t>
            </a:r>
            <a:r>
              <a:rPr lang="zh-TW" altLang="en-US" sz="9800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？</a:t>
            </a: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3335338" y="7092950"/>
            <a:ext cx="10009187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(1)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將參數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color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去掉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,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觀察其效果為何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</a:p>
          <a:p>
            <a:pPr marL="0" indent="0">
              <a:buFont typeface="Wingdings 2" pitchFamily="18" charset="2"/>
              <a:buNone/>
              <a:defRPr/>
            </a:pP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(2)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試調整</a:t>
            </a:r>
            <a:r>
              <a:rPr lang="en-US" altLang="zh-TW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N</a:t>
            </a:r>
            <a:r>
              <a:rPr lang="zh-TW" altLang="en-US" sz="17600" b="1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值與圖形大小</a:t>
            </a:r>
            <a:endParaRPr lang="zh-TW" altLang="en-US" sz="17600" b="1" dirty="0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11621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1404938"/>
            <a:ext cx="48482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5" y="1466850"/>
            <a:ext cx="48387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96863" y="1133475"/>
            <a:ext cx="8607425" cy="76803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366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75BB1AE-C982-45D2-8B65-DC50242C649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3668" name="標題 1"/>
          <p:cNvSpPr txBox="1">
            <a:spLocks/>
          </p:cNvSpPr>
          <p:nvPr/>
        </p:nvSpPr>
        <p:spPr bwMode="auto">
          <a:xfrm>
            <a:off x="368300" y="26988"/>
            <a:ext cx="5759450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TW" altLang="en-US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幾何拼貼 </a:t>
            </a:r>
            <a:r>
              <a:rPr lang="en-US" altLang="zh-TW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步驟</a:t>
            </a:r>
            <a:r>
              <a:rPr lang="en-US" altLang="zh-TW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1)</a:t>
            </a:r>
            <a:endParaRPr lang="zh-TW" altLang="en-US" sz="6000" b="1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3669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950" y="1133475"/>
            <a:ext cx="4968875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0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260475"/>
            <a:ext cx="8424863" cy="742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152400" y="1354138"/>
            <a:ext cx="8135938" cy="74930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4691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BB71AD52-4E31-444C-BC8E-F44DBB41A14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4692" name="標題 1"/>
          <p:cNvSpPr txBox="1">
            <a:spLocks/>
          </p:cNvSpPr>
          <p:nvPr/>
        </p:nvSpPr>
        <p:spPr bwMode="auto">
          <a:xfrm>
            <a:off x="152400" y="323850"/>
            <a:ext cx="575945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zh-TW" altLang="en-US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幾何拼貼 </a:t>
            </a:r>
            <a:r>
              <a:rPr lang="en-US" altLang="zh-TW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步驟</a:t>
            </a:r>
            <a:r>
              <a:rPr lang="en-US" altLang="zh-TW" sz="6000" b="1">
                <a:solidFill>
                  <a:srgbClr val="00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2)</a:t>
            </a:r>
            <a:endParaRPr lang="zh-TW" altLang="en-US" sz="6000" b="1">
              <a:solidFill>
                <a:srgbClr val="000000"/>
              </a:solidFill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1469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463" y="1260475"/>
            <a:ext cx="527526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4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400175"/>
            <a:ext cx="7920037" cy="739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圖: 程序 12"/>
          <p:cNvSpPr/>
          <p:nvPr/>
        </p:nvSpPr>
        <p:spPr>
          <a:xfrm>
            <a:off x="10510838" y="1747838"/>
            <a:ext cx="4978400" cy="426561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流程圖: 程序 11"/>
          <p:cNvSpPr/>
          <p:nvPr/>
        </p:nvSpPr>
        <p:spPr>
          <a:xfrm>
            <a:off x="5337175" y="1747838"/>
            <a:ext cx="4965700" cy="41925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流程圖: 程序 10"/>
          <p:cNvSpPr/>
          <p:nvPr/>
        </p:nvSpPr>
        <p:spPr>
          <a:xfrm>
            <a:off x="223838" y="1747838"/>
            <a:ext cx="4976812" cy="41925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5717" name="標題 1"/>
          <p:cNvSpPr>
            <a:spLocks noGrp="1"/>
          </p:cNvSpPr>
          <p:nvPr>
            <p:ph type="title"/>
          </p:nvPr>
        </p:nvSpPr>
        <p:spPr>
          <a:xfrm>
            <a:off x="1016000" y="1116013"/>
            <a:ext cx="11017250" cy="69850"/>
          </a:xfrm>
        </p:spPr>
        <p:txBody>
          <a:bodyPr/>
          <a:lstStyle/>
          <a:p>
            <a:r>
              <a:rPr lang="en-US" altLang="zh-TW" sz="6000" b="1" smtClean="0"/>
              <a:t>scatter</a:t>
            </a:r>
            <a:r>
              <a:rPr lang="zh-TW" altLang="en-US" sz="6000" b="1" smtClean="0"/>
              <a:t> </a:t>
            </a:r>
            <a:r>
              <a:rPr lang="en-US" altLang="zh-TW" sz="6000" b="1" smtClean="0"/>
              <a:t>,</a:t>
            </a:r>
            <a:r>
              <a:rPr lang="zh-TW" altLang="en-US" sz="6000" b="1" smtClean="0"/>
              <a:t> </a:t>
            </a:r>
            <a:r>
              <a:rPr lang="en-US" altLang="zh-TW" sz="6000" b="1" smtClean="0"/>
              <a:t>plot , fill </a:t>
            </a:r>
            <a:r>
              <a:rPr lang="zh-TW" altLang="en-US" sz="6000" b="1" smtClean="0"/>
              <a:t> 指令介紹</a:t>
            </a:r>
            <a:r>
              <a:rPr lang="en-US" altLang="zh-TW" sz="6000" b="1" smtClean="0"/>
              <a:t>  </a:t>
            </a:r>
            <a:endParaRPr lang="zh-TW" altLang="en-US" sz="6000" b="1" smtClean="0">
              <a:solidFill>
                <a:srgbClr val="000000"/>
              </a:solidFill>
            </a:endParaRPr>
          </a:p>
        </p:txBody>
      </p:sp>
      <p:sp>
        <p:nvSpPr>
          <p:cNvPr id="115718" name="標題 1"/>
          <p:cNvSpPr txBox="1">
            <a:spLocks/>
          </p:cNvSpPr>
          <p:nvPr/>
        </p:nvSpPr>
        <p:spPr bwMode="auto">
          <a:xfrm>
            <a:off x="1304925" y="7308850"/>
            <a:ext cx="13536613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6000" b="1" dirty="0" err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plt.scatter</a:t>
            </a:r>
            <a:r>
              <a:rPr kumimoji="0" lang="zh-TW" altLang="en-US" sz="6000" b="1" dirty="0">
                <a:solidFill>
                  <a:srgbClr val="00B0F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  </a:t>
            </a: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與</a:t>
            </a:r>
            <a:r>
              <a:rPr kumimoji="0" lang="zh-TW" altLang="en-US" sz="6000" b="1" dirty="0">
                <a:solidFill>
                  <a:srgbClr val="00B0F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6000" b="1" dirty="0" err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plt.plot</a:t>
            </a: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與</a:t>
            </a:r>
            <a:r>
              <a:rPr kumimoji="0" lang="zh-TW" altLang="en-US" sz="6000" b="1" dirty="0">
                <a:solidFill>
                  <a:srgbClr val="00B0F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6000" b="1" dirty="0" err="1">
                <a:solidFill>
                  <a:srgbClr val="FF0000"/>
                </a:solidFill>
                <a:latin typeface="Franklin Gothic Book" panose="020B0503020102020204" pitchFamily="34" charset="0"/>
                <a:ea typeface="微軟正黑體" panose="020B0604030504040204" pitchFamily="34" charset="-120"/>
              </a:rPr>
              <a:t>plt.fill</a:t>
            </a: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有何差別</a:t>
            </a:r>
            <a:r>
              <a:rPr kumimoji="0" lang="en-US" altLang="zh-TW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  <a:endParaRPr kumimoji="0" lang="zh-TW" altLang="en-US" sz="60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1571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3F289C5-1DE4-47E0-A2C0-7C91E96ACF0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向上箭號 1"/>
          <p:cNvSpPr/>
          <p:nvPr/>
        </p:nvSpPr>
        <p:spPr>
          <a:xfrm>
            <a:off x="6686550" y="6156325"/>
            <a:ext cx="1366838" cy="145573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15721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781175"/>
            <a:ext cx="4799013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22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81175"/>
            <a:ext cx="481965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23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388" y="1781175"/>
            <a:ext cx="48133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流程圖: 程序 14"/>
          <p:cNvSpPr/>
          <p:nvPr/>
        </p:nvSpPr>
        <p:spPr>
          <a:xfrm>
            <a:off x="368300" y="1185863"/>
            <a:ext cx="9183688" cy="720248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6739" name="標題 1"/>
          <p:cNvSpPr>
            <a:spLocks noGrp="1"/>
          </p:cNvSpPr>
          <p:nvPr>
            <p:ph type="title"/>
          </p:nvPr>
        </p:nvSpPr>
        <p:spPr>
          <a:xfrm>
            <a:off x="368300" y="26988"/>
            <a:ext cx="13381038" cy="1158875"/>
          </a:xfrm>
        </p:spPr>
        <p:txBody>
          <a:bodyPr/>
          <a:lstStyle/>
          <a:p>
            <a:r>
              <a:rPr lang="zh-TW" altLang="en-US" sz="6000" b="1" smtClean="0"/>
              <a:t>畫函數圖</a:t>
            </a:r>
            <a:r>
              <a:rPr lang="en-US" altLang="zh-TW" sz="6000" b="1" smtClean="0"/>
              <a:t>(</a:t>
            </a:r>
            <a:r>
              <a:rPr lang="zh-TW" altLang="en-US" sz="6000" b="1" smtClean="0"/>
              <a:t>描點與連線</a:t>
            </a:r>
            <a:r>
              <a:rPr lang="en-US" altLang="zh-TW" sz="6000" b="1" smtClean="0"/>
              <a:t>)</a:t>
            </a:r>
            <a:r>
              <a:rPr lang="zh-TW" altLang="en-US" sz="6000" b="1" smtClean="0"/>
              <a:t>  </a:t>
            </a:r>
            <a:r>
              <a:rPr lang="en-US" altLang="zh-TW" sz="6000" b="1" smtClean="0"/>
              <a:t>scatter</a:t>
            </a:r>
            <a:r>
              <a:rPr lang="zh-TW" altLang="en-US" sz="6000" b="1" smtClean="0"/>
              <a:t> 和 </a:t>
            </a:r>
            <a:r>
              <a:rPr lang="en-US" altLang="zh-TW" sz="6000" b="1" smtClean="0"/>
              <a:t>plot</a:t>
            </a:r>
            <a:endParaRPr lang="zh-TW" altLang="en-US" sz="6000" b="1" smtClean="0">
              <a:solidFill>
                <a:srgbClr val="000000"/>
              </a:solidFill>
            </a:endParaRPr>
          </a:p>
        </p:txBody>
      </p:sp>
      <p:sp>
        <p:nvSpPr>
          <p:cNvPr id="116740" name="標題 1"/>
          <p:cNvSpPr txBox="1">
            <a:spLocks/>
          </p:cNvSpPr>
          <p:nvPr/>
        </p:nvSpPr>
        <p:spPr bwMode="auto">
          <a:xfrm>
            <a:off x="10842625" y="2555875"/>
            <a:ext cx="324167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描點要少</a:t>
            </a:r>
          </a:p>
        </p:txBody>
      </p:sp>
      <p:sp>
        <p:nvSpPr>
          <p:cNvPr id="11674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16BFBFB-836B-4462-B6DA-AC3DC51441ED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0" name="向上箭號 9"/>
          <p:cNvSpPr/>
          <p:nvPr/>
        </p:nvSpPr>
        <p:spPr>
          <a:xfrm rot="16200000">
            <a:off x="9722644" y="2839244"/>
            <a:ext cx="949325" cy="941387"/>
          </a:xfrm>
          <a:prstGeom prst="upArrow">
            <a:avLst>
              <a:gd name="adj1" fmla="val 50000"/>
              <a:gd name="adj2" fmla="val 4915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上箭號 10"/>
          <p:cNvSpPr/>
          <p:nvPr/>
        </p:nvSpPr>
        <p:spPr>
          <a:xfrm rot="16200000">
            <a:off x="9645650" y="4725988"/>
            <a:ext cx="949325" cy="942975"/>
          </a:xfrm>
          <a:prstGeom prst="upArrow">
            <a:avLst>
              <a:gd name="adj1" fmla="val 50000"/>
              <a:gd name="adj2" fmla="val 4915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6744" name="標題 1"/>
          <p:cNvSpPr txBox="1">
            <a:spLocks/>
          </p:cNvSpPr>
          <p:nvPr/>
        </p:nvSpPr>
        <p:spPr bwMode="auto">
          <a:xfrm>
            <a:off x="10707688" y="4306888"/>
            <a:ext cx="324167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連線要多</a:t>
            </a:r>
          </a:p>
        </p:txBody>
      </p:sp>
      <p:sp>
        <p:nvSpPr>
          <p:cNvPr id="13" name="向上箭號 12"/>
          <p:cNvSpPr/>
          <p:nvPr/>
        </p:nvSpPr>
        <p:spPr>
          <a:xfrm rot="16200000">
            <a:off x="9722644" y="6807994"/>
            <a:ext cx="949325" cy="941387"/>
          </a:xfrm>
          <a:prstGeom prst="upArrow">
            <a:avLst>
              <a:gd name="adj1" fmla="val 50000"/>
              <a:gd name="adj2" fmla="val 4915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6746" name="標題 1"/>
          <p:cNvSpPr txBox="1">
            <a:spLocks/>
          </p:cNvSpPr>
          <p:nvPr/>
        </p:nvSpPr>
        <p:spPr bwMode="auto">
          <a:xfrm>
            <a:off x="10842625" y="6469063"/>
            <a:ext cx="324167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坐標軸</a:t>
            </a:r>
          </a:p>
        </p:txBody>
      </p:sp>
      <p:pic>
        <p:nvPicPr>
          <p:cNvPr id="116747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292225"/>
            <a:ext cx="8945562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513" y="5646738"/>
            <a:ext cx="2979737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Content Placeholder 2"/>
          <p:cNvSpPr txBox="1">
            <a:spLocks/>
          </p:cNvSpPr>
          <p:nvPr/>
        </p:nvSpPr>
        <p:spPr bwMode="auto">
          <a:xfrm>
            <a:off x="3752850" y="5891213"/>
            <a:ext cx="8531225" cy="2735262"/>
          </a:xfrm>
          <a:prstGeom prst="rect">
            <a:avLst/>
          </a:prstGeom>
          <a:noFill/>
          <a:ln w="19050" cmpd="dbl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96000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kumimoji="0" lang="zh-TW" altLang="en-US" sz="6000" b="1">
                <a:solidFill>
                  <a:srgbClr val="000000"/>
                </a:solidFill>
                <a:latin typeface="Malgun Gothic" panose="020B0503020000020004" pitchFamily="34" charset="-127"/>
              </a:rPr>
              <a:t>請製作</a:t>
            </a:r>
            <a:r>
              <a:rPr kumimoji="0" lang="zh-TW" altLang="en-US" sz="6000" b="1">
                <a:solidFill>
                  <a:srgbClr val="FF0000"/>
                </a:solidFill>
                <a:latin typeface="Malgun Gothic" panose="020B0503020000020004" pitchFamily="34" charset="-127"/>
              </a:rPr>
              <a:t>多項式函數</a:t>
            </a:r>
            <a:r>
              <a:rPr kumimoji="0" lang="en-US" altLang="zh-TW" sz="6000" b="1">
                <a:solidFill>
                  <a:srgbClr val="000000"/>
                </a:solidFill>
                <a:latin typeface="Malgun Gothic" panose="020B0503020000020004" pitchFamily="34" charset="-127"/>
              </a:rPr>
              <a:t/>
            </a:r>
            <a:br>
              <a:rPr kumimoji="0" lang="en-US" altLang="zh-TW" sz="6000" b="1">
                <a:solidFill>
                  <a:srgbClr val="000000"/>
                </a:solidFill>
                <a:latin typeface="Malgun Gothic" panose="020B0503020000020004" pitchFamily="34" charset="-127"/>
              </a:rPr>
            </a:br>
            <a:r>
              <a:rPr kumimoji="0" lang="zh-TW" altLang="en-US" sz="6000" b="1">
                <a:solidFill>
                  <a:srgbClr val="000000"/>
                </a:solidFill>
                <a:latin typeface="Malgun Gothic" panose="020B0503020000020004" pitchFamily="34" charset="-127"/>
              </a:rPr>
              <a:t>產生近似上列的圖樣</a:t>
            </a:r>
            <a:r>
              <a:rPr kumimoji="0" lang="en-US" altLang="zh-TW" sz="6000" b="1">
                <a:solidFill>
                  <a:srgbClr val="000000"/>
                </a:solidFill>
                <a:latin typeface="Malgun Gothic" panose="020B0503020000020004" pitchFamily="34" charset="-127"/>
              </a:rPr>
              <a:t>~</a:t>
            </a:r>
            <a:r>
              <a:rPr kumimoji="0" lang="zh-TW" altLang="en-US" sz="6000" b="1">
                <a:solidFill>
                  <a:srgbClr val="000000"/>
                </a:solidFill>
                <a:latin typeface="Malgun Gothic" panose="020B0503020000020004" pitchFamily="34" charset="-127"/>
              </a:rPr>
              <a:t>  </a:t>
            </a:r>
            <a:endParaRPr kumimoji="0" lang="zh-TW" altLang="zh-TW" sz="6000" b="1">
              <a:solidFill>
                <a:srgbClr val="000000"/>
              </a:solidFill>
              <a:latin typeface="Malgun Gothic" panose="020B0503020000020004" pitchFamily="34" charset="-127"/>
            </a:endParaRPr>
          </a:p>
        </p:txBody>
      </p:sp>
      <p:pic>
        <p:nvPicPr>
          <p:cNvPr id="117764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500063"/>
            <a:ext cx="6837362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38" y="396875"/>
            <a:ext cx="6561137" cy="443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814E22F-BB8C-48CE-A72E-9FAE77EC4EB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647700" y="1069975"/>
            <a:ext cx="8216900" cy="67437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19811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328" y="3002280"/>
            <a:ext cx="3317875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矩形 2"/>
          <p:cNvSpPr>
            <a:spLocks noChangeArrowheads="1"/>
          </p:cNvSpPr>
          <p:nvPr/>
        </p:nvSpPr>
        <p:spPr bwMode="auto">
          <a:xfrm>
            <a:off x="512763" y="-38100"/>
            <a:ext cx="77946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000000"/>
                </a:solidFill>
              </a:rPr>
              <a:t>參數式</a:t>
            </a:r>
            <a:r>
              <a:rPr lang="en-US" altLang="zh-TW" sz="6600" b="1">
                <a:solidFill>
                  <a:srgbClr val="000000"/>
                </a:solidFill>
              </a:rPr>
              <a:t>~(</a:t>
            </a:r>
            <a:r>
              <a:rPr lang="zh-TW" altLang="en-US" sz="6600" b="1">
                <a:solidFill>
                  <a:srgbClr val="000000"/>
                </a:solidFill>
              </a:rPr>
              <a:t>展示</a:t>
            </a:r>
            <a:r>
              <a:rPr lang="en-US" altLang="zh-TW" sz="6600" b="1">
                <a:solidFill>
                  <a:srgbClr val="000000"/>
                </a:solidFill>
              </a:rPr>
              <a:t>1)</a:t>
            </a:r>
          </a:p>
        </p:txBody>
      </p:sp>
      <p:sp>
        <p:nvSpPr>
          <p:cNvPr id="11981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78D5FD4-FFCE-4A00-A417-53AFD542AC1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523875" y="8140700"/>
            <a:ext cx="13881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上述的程式碼可以完成的圖形是？</a:t>
            </a:r>
            <a:endParaRPr lang="zh-TW" altLang="en-US" sz="98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19815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160463"/>
            <a:ext cx="8050212" cy="658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584200" y="1216025"/>
            <a:ext cx="8353425" cy="67405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21859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075" y="2541588"/>
            <a:ext cx="3317875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矩形 2"/>
          <p:cNvSpPr>
            <a:spLocks noChangeArrowheads="1"/>
          </p:cNvSpPr>
          <p:nvPr/>
        </p:nvSpPr>
        <p:spPr bwMode="auto">
          <a:xfrm>
            <a:off x="638175" y="107950"/>
            <a:ext cx="77946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000000"/>
                </a:solidFill>
              </a:rPr>
              <a:t>參數式</a:t>
            </a:r>
            <a:r>
              <a:rPr lang="en-US" altLang="zh-TW" sz="6600" b="1">
                <a:solidFill>
                  <a:srgbClr val="000000"/>
                </a:solidFill>
              </a:rPr>
              <a:t>~(</a:t>
            </a:r>
            <a:r>
              <a:rPr lang="zh-TW" altLang="en-US" sz="6600" b="1">
                <a:solidFill>
                  <a:srgbClr val="000000"/>
                </a:solidFill>
              </a:rPr>
              <a:t>展示</a:t>
            </a:r>
            <a:r>
              <a:rPr lang="en-US" altLang="zh-TW" sz="6600" b="1">
                <a:solidFill>
                  <a:srgbClr val="000000"/>
                </a:solidFill>
              </a:rPr>
              <a:t>2)</a:t>
            </a:r>
          </a:p>
        </p:txBody>
      </p:sp>
      <p:sp>
        <p:nvSpPr>
          <p:cNvPr id="12186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7C4D8DE-2A6A-41A8-8447-C1B67ACDBDB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815975" y="8172450"/>
            <a:ext cx="138811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98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上述的程式碼可以完成的圖形是？</a:t>
            </a:r>
            <a:endParaRPr lang="zh-TW" altLang="en-US" sz="98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21863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1266825"/>
            <a:ext cx="8039100" cy="658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296863" y="1331913"/>
            <a:ext cx="7775575" cy="7056437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3907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70E0A51-C894-4A03-BD23-B037A88F32A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69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3908" name="矩形 2"/>
          <p:cNvSpPr>
            <a:spLocks noChangeArrowheads="1"/>
          </p:cNvSpPr>
          <p:nvPr/>
        </p:nvSpPr>
        <p:spPr bwMode="auto">
          <a:xfrm>
            <a:off x="827088" y="26988"/>
            <a:ext cx="77946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000000"/>
                </a:solidFill>
              </a:rPr>
              <a:t>參數式</a:t>
            </a:r>
            <a:r>
              <a:rPr lang="en-US" altLang="zh-TW" sz="6600" b="1">
                <a:solidFill>
                  <a:srgbClr val="000000"/>
                </a:solidFill>
              </a:rPr>
              <a:t>~(</a:t>
            </a:r>
            <a:r>
              <a:rPr lang="zh-TW" altLang="en-US" sz="6600" b="1">
                <a:solidFill>
                  <a:srgbClr val="000000"/>
                </a:solidFill>
              </a:rPr>
              <a:t>展示</a:t>
            </a:r>
            <a:r>
              <a:rPr lang="en-US" altLang="zh-TW" sz="6600" b="1">
                <a:solidFill>
                  <a:srgbClr val="000000"/>
                </a:solidFill>
              </a:rPr>
              <a:t>3)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8729663" y="4716463"/>
            <a:ext cx="727233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將數字 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50 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改成</a:t>
            </a:r>
            <a:endParaRPr lang="en-US" altLang="zh-TW" sz="21600" b="1" dirty="0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其它數字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~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其效果為何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8729663" y="6516688"/>
            <a:ext cx="727233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將數字 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0 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或 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360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 改成</a:t>
            </a:r>
            <a:endParaRPr lang="en-US" altLang="zh-TW" sz="21600" b="1" dirty="0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其它數字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~</a:t>
            </a: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其效果為何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?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23911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755650"/>
            <a:ext cx="3487738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04938"/>
            <a:ext cx="7529512" cy="69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455613" y="684213"/>
            <a:ext cx="134493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/>
              <a:t>試</a:t>
            </a:r>
            <a:r>
              <a:rPr lang="zh-TW" altLang="en-US" sz="21600" b="1" dirty="0"/>
              <a:t>寫程式</a:t>
            </a:r>
            <a:r>
              <a:rPr lang="en-US" altLang="zh-TW" sz="21600" b="1" dirty="0" smtClean="0"/>
              <a:t>~</a:t>
            </a:r>
            <a:r>
              <a:rPr lang="zh-TW" altLang="en-US" sz="21600" b="1" dirty="0" smtClean="0"/>
              <a:t>自我介紹 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7600" b="1" dirty="0" smtClean="0">
                <a:solidFill>
                  <a:srgbClr val="FF0000"/>
                </a:solidFill>
              </a:rPr>
              <a:t>範例如下</a:t>
            </a:r>
            <a:r>
              <a:rPr lang="en-US" altLang="zh-TW" sz="7600" b="1" dirty="0" smtClean="0">
                <a:solidFill>
                  <a:srgbClr val="FF0000"/>
                </a:solidFill>
              </a:rPr>
              <a:t>)</a:t>
            </a:r>
            <a:r>
              <a:rPr lang="zh-TW" altLang="en-US" sz="12600" b="1" dirty="0" smtClean="0"/>
              <a:t> </a:t>
            </a:r>
            <a:endParaRPr lang="zh-TW" altLang="en-US" sz="126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4579" name="Picture 12" descr="img_1233_5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625" y="6084738"/>
            <a:ext cx="2717950" cy="27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矩形 1"/>
          <p:cNvSpPr>
            <a:spLocks noChangeArrowheads="1"/>
          </p:cNvSpPr>
          <p:nvPr/>
        </p:nvSpPr>
        <p:spPr bwMode="auto">
          <a:xfrm>
            <a:off x="439738" y="2471738"/>
            <a:ext cx="14473237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5400" dirty="0">
                <a:solidFill>
                  <a:srgbClr val="666666"/>
                </a:solidFill>
              </a:rPr>
              <a:t>My name is </a:t>
            </a:r>
            <a:r>
              <a:rPr lang="en-US" altLang="zh-TW" sz="5400" dirty="0">
                <a:solidFill>
                  <a:srgbClr val="FF0000"/>
                </a:solidFill>
              </a:rPr>
              <a:t>Allen Chen</a:t>
            </a:r>
            <a:r>
              <a:rPr lang="en-US" altLang="zh-TW" sz="5400" dirty="0">
                <a:solidFill>
                  <a:srgbClr val="666666"/>
                </a:solidFill>
              </a:rPr>
              <a:t>.</a:t>
            </a:r>
          </a:p>
          <a:p>
            <a:r>
              <a:rPr lang="en-US" altLang="zh-TW" sz="5400" dirty="0">
                <a:solidFill>
                  <a:srgbClr val="666666"/>
                </a:solidFill>
              </a:rPr>
              <a:t>I was born on </a:t>
            </a:r>
            <a:r>
              <a:rPr lang="en-US" altLang="zh-TW" sz="5400" dirty="0">
                <a:solidFill>
                  <a:srgbClr val="FF0000"/>
                </a:solidFill>
              </a:rPr>
              <a:t>August 26, 2004</a:t>
            </a:r>
            <a:r>
              <a:rPr lang="en-US" altLang="zh-TW" sz="5400" dirty="0">
                <a:solidFill>
                  <a:srgbClr val="666666"/>
                </a:solidFill>
              </a:rPr>
              <a:t>.</a:t>
            </a:r>
          </a:p>
          <a:p>
            <a:r>
              <a:rPr lang="en-US" altLang="zh-TW" sz="5400" dirty="0">
                <a:solidFill>
                  <a:srgbClr val="666666"/>
                </a:solidFill>
              </a:rPr>
              <a:t>I am </a:t>
            </a:r>
            <a:r>
              <a:rPr lang="en-US" altLang="zh-TW" sz="5400" dirty="0">
                <a:solidFill>
                  <a:srgbClr val="FF0000"/>
                </a:solidFill>
              </a:rPr>
              <a:t>16</a:t>
            </a:r>
            <a:r>
              <a:rPr lang="en-US" altLang="zh-TW" sz="5400" dirty="0">
                <a:solidFill>
                  <a:srgbClr val="666666"/>
                </a:solidFill>
              </a:rPr>
              <a:t> years old.</a:t>
            </a:r>
          </a:p>
          <a:p>
            <a:r>
              <a:rPr lang="en-US" altLang="zh-TW" sz="5400" dirty="0">
                <a:solidFill>
                  <a:srgbClr val="666666"/>
                </a:solidFill>
              </a:rPr>
              <a:t>My favorite subject is </a:t>
            </a:r>
            <a:r>
              <a:rPr lang="en-US" altLang="zh-TW" sz="5400" dirty="0">
                <a:solidFill>
                  <a:srgbClr val="FF0000"/>
                </a:solidFill>
              </a:rPr>
              <a:t>English</a:t>
            </a:r>
            <a:r>
              <a:rPr lang="en-US" altLang="zh-TW" sz="5400" dirty="0">
                <a:solidFill>
                  <a:srgbClr val="666666"/>
                </a:solidFill>
              </a:rPr>
              <a:t>.</a:t>
            </a:r>
          </a:p>
          <a:p>
            <a:r>
              <a:rPr lang="en-US" altLang="zh-TW" sz="5400" dirty="0">
                <a:solidFill>
                  <a:srgbClr val="FF0000"/>
                </a:solidFill>
              </a:rPr>
              <a:t>Pizza</a:t>
            </a:r>
            <a:r>
              <a:rPr lang="en-US" altLang="zh-TW" sz="5400" dirty="0">
                <a:solidFill>
                  <a:srgbClr val="666666"/>
                </a:solidFill>
              </a:rPr>
              <a:t> is my favorite food.</a:t>
            </a:r>
          </a:p>
          <a:p>
            <a:r>
              <a:rPr lang="en-US" altLang="zh-TW" sz="5400" dirty="0">
                <a:solidFill>
                  <a:srgbClr val="666666"/>
                </a:solidFill>
              </a:rPr>
              <a:t>In the future, I want to be </a:t>
            </a:r>
            <a:r>
              <a:rPr lang="en-US" altLang="zh-TW" sz="5400" dirty="0">
                <a:solidFill>
                  <a:srgbClr val="FF0000"/>
                </a:solidFill>
              </a:rPr>
              <a:t>an engineer</a:t>
            </a:r>
            <a:r>
              <a:rPr lang="en-US" altLang="zh-TW" sz="5400" dirty="0">
                <a:solidFill>
                  <a:srgbClr val="666666"/>
                </a:solidFill>
              </a:rPr>
              <a:t>. </a:t>
            </a:r>
            <a:r>
              <a:rPr lang="en-US" altLang="zh-TW" dirty="0">
                <a:solidFill>
                  <a:srgbClr val="666666"/>
                </a:solidFill>
              </a:rPr>
              <a:t/>
            </a:r>
            <a:br>
              <a:rPr lang="en-US" altLang="zh-TW" dirty="0">
                <a:solidFill>
                  <a:srgbClr val="666666"/>
                </a:solidFill>
              </a:rPr>
            </a:br>
            <a:endParaRPr lang="en-US" altLang="zh-TW" b="1" dirty="0">
              <a:solidFill>
                <a:srgbClr val="2498D1"/>
              </a:solidFill>
            </a:endParaRPr>
          </a:p>
        </p:txBody>
      </p:sp>
      <p:sp>
        <p:nvSpPr>
          <p:cNvPr id="2458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1C5C62A-DB98-424E-BEB2-E1A1AF71D1B5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655638" y="1135063"/>
            <a:ext cx="7850187" cy="773906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595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66B51B2-28CB-4E31-88E3-08D1E85034D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25956" name="矩形 2"/>
          <p:cNvSpPr>
            <a:spLocks noChangeArrowheads="1"/>
          </p:cNvSpPr>
          <p:nvPr/>
        </p:nvSpPr>
        <p:spPr bwMode="auto">
          <a:xfrm>
            <a:off x="827088" y="26988"/>
            <a:ext cx="109188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000000"/>
                </a:solidFill>
              </a:rPr>
              <a:t>參數式</a:t>
            </a:r>
            <a:r>
              <a:rPr lang="en-US" altLang="zh-TW" sz="6600" b="1">
                <a:solidFill>
                  <a:srgbClr val="000000"/>
                </a:solidFill>
              </a:rPr>
              <a:t>~(</a:t>
            </a:r>
            <a:r>
              <a:rPr lang="zh-TW" altLang="en-US" sz="6600" b="1">
                <a:solidFill>
                  <a:srgbClr val="000000"/>
                </a:solidFill>
              </a:rPr>
              <a:t>展示</a:t>
            </a:r>
            <a:r>
              <a:rPr lang="en-US" altLang="zh-TW" sz="6600" b="1">
                <a:solidFill>
                  <a:srgbClr val="000000"/>
                </a:solidFill>
              </a:rPr>
              <a:t>3</a:t>
            </a:r>
            <a:r>
              <a:rPr lang="zh-TW" altLang="en-US" sz="6600" b="1">
                <a:solidFill>
                  <a:srgbClr val="000000"/>
                </a:solidFill>
              </a:rPr>
              <a:t>之更新版</a:t>
            </a:r>
            <a:r>
              <a:rPr lang="en-US" altLang="zh-TW" sz="6600" b="1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2595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2124075"/>
            <a:ext cx="5759450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260475"/>
            <a:ext cx="7612062" cy="748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56E2E13-FCB5-4A60-A0F1-198AE1769AE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2960688" y="179388"/>
            <a:ext cx="79184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04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試完成如下圖形</a:t>
            </a:r>
            <a:endParaRPr lang="zh-TW" altLang="en-US" sz="104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128004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5072063"/>
            <a:ext cx="3752850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1309688"/>
            <a:ext cx="34385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5" y="5068888"/>
            <a:ext cx="39370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8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150" y="1409700"/>
            <a:ext cx="3463925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800" y="1309688"/>
            <a:ext cx="3644652" cy="346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728663" y="971550"/>
            <a:ext cx="10512425" cy="71612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0051" name="矩形 2"/>
          <p:cNvSpPr>
            <a:spLocks noChangeArrowheads="1"/>
          </p:cNvSpPr>
          <p:nvPr/>
        </p:nvSpPr>
        <p:spPr bwMode="auto">
          <a:xfrm>
            <a:off x="655638" y="-136525"/>
            <a:ext cx="55435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FF0000"/>
                </a:solidFill>
              </a:rPr>
              <a:t>阿基米德螺線</a:t>
            </a:r>
            <a:endParaRPr lang="en-US" altLang="zh-TW" sz="6600" b="1">
              <a:solidFill>
                <a:srgbClr val="FF0000"/>
              </a:solidFill>
            </a:endParaRPr>
          </a:p>
        </p:txBody>
      </p:sp>
      <p:sp>
        <p:nvSpPr>
          <p:cNvPr id="13005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B094EA8-C878-4625-BF8A-27AE54E1FDA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005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146175"/>
            <a:ext cx="10369550" cy="691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4" name="內容版面配置區 2"/>
          <p:cNvSpPr txBox="1">
            <a:spLocks/>
          </p:cNvSpPr>
          <p:nvPr/>
        </p:nvSpPr>
        <p:spPr bwMode="auto">
          <a:xfrm>
            <a:off x="3759200" y="8132763"/>
            <a:ext cx="12060238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>
                <a:solidFill>
                  <a:srgbClr val="000000"/>
                </a:solidFill>
              </a:rPr>
              <a:t>想想看 </a:t>
            </a:r>
            <a:r>
              <a:rPr lang="en-US" altLang="zh-TW" sz="6000" b="1" dirty="0">
                <a:solidFill>
                  <a:srgbClr val="000000"/>
                </a:solidFill>
              </a:rPr>
              <a:t>~</a:t>
            </a:r>
            <a:r>
              <a:rPr lang="zh-TW" altLang="en-US" sz="6000" b="1" dirty="0">
                <a:solidFill>
                  <a:srgbClr val="000000"/>
                </a:solidFill>
              </a:rPr>
              <a:t> 與圓的參數式有何不同</a:t>
            </a:r>
            <a:r>
              <a:rPr lang="en-US" altLang="zh-TW" sz="6000" b="1" dirty="0">
                <a:solidFill>
                  <a:srgbClr val="000000"/>
                </a:solidFill>
              </a:rPr>
              <a:t>?</a:t>
            </a:r>
          </a:p>
        </p:txBody>
      </p:sp>
      <p:pic>
        <p:nvPicPr>
          <p:cNvPr id="13005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325" y="2700338"/>
            <a:ext cx="3224213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DE2B2B7-1B0E-43E3-B361-7877DCEA1BF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2099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2484438"/>
            <a:ext cx="3798888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2628900"/>
            <a:ext cx="5926137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內容版面配置區 2"/>
          <p:cNvSpPr txBox="1">
            <a:spLocks/>
          </p:cNvSpPr>
          <p:nvPr/>
        </p:nvSpPr>
        <p:spPr bwMode="auto">
          <a:xfrm>
            <a:off x="3752850" y="395288"/>
            <a:ext cx="79184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0400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試完成如下圖形</a:t>
            </a:r>
            <a:endParaRPr lang="zh-TW" altLang="en-US" sz="10400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472" y="5076626"/>
            <a:ext cx="3563937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內容版面配置區 2"/>
          <p:cNvSpPr txBox="1">
            <a:spLocks/>
          </p:cNvSpPr>
          <p:nvPr/>
        </p:nvSpPr>
        <p:spPr bwMode="auto">
          <a:xfrm>
            <a:off x="317500" y="1651000"/>
            <a:ext cx="1144905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 dirty="0">
                <a:solidFill>
                  <a:srgbClr val="00B0F0"/>
                </a:solidFill>
              </a:rPr>
              <a:t> </a:t>
            </a:r>
            <a:r>
              <a:rPr lang="zh-TW" altLang="en-US" sz="6000" b="1" dirty="0">
                <a:solidFill>
                  <a:srgbClr val="000000"/>
                </a:solidFill>
              </a:rPr>
              <a:t>若只更改 </a:t>
            </a:r>
            <a:r>
              <a:rPr lang="en-US" altLang="zh-TW" sz="6000" b="1" dirty="0">
                <a:solidFill>
                  <a:srgbClr val="000000"/>
                </a:solidFill>
              </a:rPr>
              <a:t>r </a:t>
            </a:r>
            <a:r>
              <a:rPr lang="zh-TW" altLang="en-US" sz="6000" b="1" dirty="0">
                <a:solidFill>
                  <a:srgbClr val="000000"/>
                </a:solidFill>
              </a:rPr>
              <a:t>如下</a:t>
            </a:r>
            <a:r>
              <a:rPr lang="en-US" altLang="zh-TW" sz="6000" b="1" dirty="0">
                <a:solidFill>
                  <a:srgbClr val="000000"/>
                </a:solidFill>
              </a:rPr>
              <a:t>~</a:t>
            </a:r>
            <a:r>
              <a:rPr lang="zh-TW" altLang="en-US" sz="6000" b="1" dirty="0">
                <a:solidFill>
                  <a:srgbClr val="000000"/>
                </a:solidFill>
              </a:rPr>
              <a:t> 其結果為何</a:t>
            </a:r>
            <a:r>
              <a:rPr lang="en-US" altLang="zh-TW" sz="6000" b="1" dirty="0">
                <a:solidFill>
                  <a:srgbClr val="000000"/>
                </a:solidFill>
              </a:rPr>
              <a:t>?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lang="zh-TW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r=1+np.cos(2*t)+np.cos(3*t)</a:t>
            </a:r>
            <a:r>
              <a:rPr lang="en-US" altLang="zh-TW" sz="3600" b="1" dirty="0">
                <a:solidFill>
                  <a:srgbClr val="00B0F0"/>
                </a:solidFill>
              </a:rPr>
              <a:t/>
            </a:r>
            <a:br>
              <a:rPr lang="en-US" altLang="zh-TW" sz="3600" b="1" dirty="0">
                <a:solidFill>
                  <a:srgbClr val="00B0F0"/>
                </a:solidFill>
              </a:rPr>
            </a:br>
            <a:r>
              <a:rPr lang="en-US" altLang="zh-TW" sz="3600" b="1" dirty="0">
                <a:solidFill>
                  <a:srgbClr val="FF0000"/>
                </a:solidFill>
              </a:rPr>
              <a:t/>
            </a:r>
            <a:br>
              <a:rPr lang="en-US" altLang="zh-TW" sz="3600" b="1" dirty="0">
                <a:solidFill>
                  <a:srgbClr val="FF0000"/>
                </a:solidFill>
              </a:rPr>
            </a:br>
            <a:r>
              <a:rPr lang="en-US" altLang="zh-TW" sz="3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zh-TW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r=2.7</a:t>
            </a:r>
            <a:r>
              <a:rPr lang="en-US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1828</a:t>
            </a:r>
            <a:r>
              <a:rPr lang="zh-TW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**np.sin(t)-2*np.cos(4*t)</a:t>
            </a:r>
            <a:r>
              <a:rPr lang="en-US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TW" sz="3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TW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TW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zh-TW" sz="36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3600" dirty="0">
              <a:solidFill>
                <a:srgbClr val="FF0000"/>
              </a:solidFill>
            </a:endParaRPr>
          </a:p>
        </p:txBody>
      </p:sp>
      <p:sp>
        <p:nvSpPr>
          <p:cNvPr id="13414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8D966A0A-0750-4209-A9D5-0009D5F8822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34149" name="內容版面配置區 2"/>
          <p:cNvSpPr txBox="1">
            <a:spLocks/>
          </p:cNvSpPr>
          <p:nvPr/>
        </p:nvSpPr>
        <p:spPr bwMode="auto">
          <a:xfrm>
            <a:off x="296863" y="215900"/>
            <a:ext cx="7272337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000" b="1" dirty="0"/>
              <a:t>請參考前前頁</a:t>
            </a:r>
            <a:r>
              <a:rPr lang="en-US" altLang="zh-TW" sz="8000" b="1" dirty="0"/>
              <a:t>~</a:t>
            </a:r>
            <a:br>
              <a:rPr lang="en-US" altLang="zh-TW" sz="8000" b="1" dirty="0"/>
            </a:br>
            <a:endParaRPr lang="zh-TW" altLang="en-US" sz="8000" b="1" dirty="0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>
              <a:solidFill>
                <a:srgbClr val="00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34150" name="矩形 2"/>
          <p:cNvSpPr>
            <a:spLocks noChangeArrowheads="1"/>
          </p:cNvSpPr>
          <p:nvPr/>
        </p:nvSpPr>
        <p:spPr bwMode="auto">
          <a:xfrm>
            <a:off x="8001000" y="217488"/>
            <a:ext cx="55435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600" b="1">
                <a:solidFill>
                  <a:srgbClr val="FF0000"/>
                </a:solidFill>
              </a:rPr>
              <a:t>阿基米德螺線</a:t>
            </a:r>
            <a:endParaRPr lang="en-US" altLang="zh-TW" sz="6600" b="1">
              <a:solidFill>
                <a:srgbClr val="FF0000"/>
              </a:solidFill>
            </a:endParaRPr>
          </a:p>
        </p:txBody>
      </p:sp>
      <p:pic>
        <p:nvPicPr>
          <p:cNvPr id="134151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5437188"/>
            <a:ext cx="353377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2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5541963"/>
            <a:ext cx="3051175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120650" y="1044575"/>
            <a:ext cx="9609138" cy="65516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619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0E9DA85-A914-4835-9E64-8AAC139C408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0650" y="-242888"/>
            <a:ext cx="8137525" cy="157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利撒求圖形</a:t>
            </a:r>
            <a:r>
              <a:rPr lang="en-US" altLang="zh-TW" sz="60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(Lissajous)</a:t>
            </a:r>
            <a:endParaRPr lang="zh-TW" altLang="en-US" sz="60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36197" name="內容版面配置區 2"/>
          <p:cNvSpPr txBox="1">
            <a:spLocks/>
          </p:cNvSpPr>
          <p:nvPr/>
        </p:nvSpPr>
        <p:spPr bwMode="auto">
          <a:xfrm>
            <a:off x="120650" y="7472363"/>
            <a:ext cx="1290796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8800" b="1">
                <a:solidFill>
                  <a:srgbClr val="00B0F0"/>
                </a:solidFill>
              </a:rPr>
              <a:t> </a:t>
            </a:r>
            <a:r>
              <a:rPr lang="zh-TW" altLang="en-US" sz="5400" b="1">
                <a:solidFill>
                  <a:srgbClr val="FF0000"/>
                </a:solidFill>
              </a:rPr>
              <a:t>可自行</a:t>
            </a:r>
            <a:r>
              <a:rPr lang="zh-TW" altLang="en-US" sz="5400">
                <a:solidFill>
                  <a:srgbClr val="FF0000"/>
                </a:solidFill>
              </a:rPr>
              <a:t>修改</a:t>
            </a:r>
            <a:r>
              <a:rPr lang="zh-TW" altLang="en-US" sz="5400" b="1">
                <a:solidFill>
                  <a:srgbClr val="FF0000"/>
                </a:solidFill>
              </a:rPr>
              <a:t> </a:t>
            </a:r>
            <a:r>
              <a:rPr lang="en-US" altLang="zh-TW" sz="5400" b="1">
                <a:solidFill>
                  <a:srgbClr val="FF0000"/>
                </a:solidFill>
              </a:rPr>
              <a:t>a</a:t>
            </a:r>
            <a:r>
              <a:rPr lang="zh-TW" altLang="en-US" sz="5400" b="1">
                <a:solidFill>
                  <a:srgbClr val="FF0000"/>
                </a:solidFill>
              </a:rPr>
              <a:t> 與 </a:t>
            </a:r>
            <a:r>
              <a:rPr lang="en-US" altLang="zh-TW" sz="5400" b="1">
                <a:solidFill>
                  <a:srgbClr val="FF0000"/>
                </a:solidFill>
              </a:rPr>
              <a:t>b</a:t>
            </a:r>
            <a:r>
              <a:rPr lang="zh-TW" altLang="en-US" sz="5400" b="1">
                <a:solidFill>
                  <a:srgbClr val="FF0000"/>
                </a:solidFill>
              </a:rPr>
              <a:t>的值 </a:t>
            </a:r>
            <a:r>
              <a:rPr lang="en-US" altLang="zh-TW" sz="5400" b="1">
                <a:solidFill>
                  <a:srgbClr val="FF0000"/>
                </a:solidFill>
              </a:rPr>
              <a:t>,</a:t>
            </a:r>
            <a:r>
              <a:rPr lang="zh-TW" altLang="en-US" sz="5400" b="1">
                <a:solidFill>
                  <a:srgbClr val="FF0000"/>
                </a:solidFill>
              </a:rPr>
              <a:t> </a:t>
            </a:r>
            <a:r>
              <a:rPr lang="en-US" altLang="zh-TW" sz="5400" b="1">
                <a:solidFill>
                  <a:srgbClr val="FF0000"/>
                </a:solidFill>
              </a:rPr>
              <a:t> </a:t>
            </a:r>
            <a:r>
              <a:rPr lang="zh-TW" altLang="en-US" sz="5400" b="1">
                <a:solidFill>
                  <a:srgbClr val="FF0000"/>
                </a:solidFill>
              </a:rPr>
              <a:t>觀察其結果為何</a:t>
            </a:r>
            <a:r>
              <a:rPr lang="en-US" altLang="zh-TW" sz="5400" b="1">
                <a:solidFill>
                  <a:srgbClr val="FF0000"/>
                </a:solidFill>
              </a:rPr>
              <a:t>?</a:t>
            </a:r>
            <a:r>
              <a:rPr lang="zh-TW" altLang="en-US" sz="5400" b="1">
                <a:solidFill>
                  <a:srgbClr val="FF0000"/>
                </a:solidFill>
              </a:rPr>
              <a:t>  </a:t>
            </a:r>
            <a:endParaRPr lang="en-US" altLang="zh-TW" sz="5400" b="1">
              <a:solidFill>
                <a:srgbClr val="FF000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3600">
              <a:solidFill>
                <a:srgbClr val="FF0000"/>
              </a:solidFill>
            </a:endParaRPr>
          </a:p>
        </p:txBody>
      </p:sp>
      <p:pic>
        <p:nvPicPr>
          <p:cNvPr id="136198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775" y="2225675"/>
            <a:ext cx="41783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9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187450"/>
            <a:ext cx="9301162" cy="619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00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888" y="2170113"/>
            <a:ext cx="427672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1162050" y="1808163"/>
            <a:ext cx="4892675" cy="655161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824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3343110-7DD1-4C89-A38F-BE6F7E1F560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74713" y="500063"/>
            <a:ext cx="138557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subplot </a:t>
            </a:r>
            <a:r>
              <a:rPr lang="zh-TW" altLang="en-US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併圖指令</a:t>
            </a:r>
            <a:r>
              <a:rPr lang="en-US" altLang="zh-TW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zh-TW" altLang="en-US" sz="60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同一頁面要繪製多圖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TW" altLang="en-US" sz="6000" b="1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3824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895475"/>
            <a:ext cx="4608513" cy="637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6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25" y="2268538"/>
            <a:ext cx="1287463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7" name="標題 1"/>
          <p:cNvSpPr txBox="1">
            <a:spLocks/>
          </p:cNvSpPr>
          <p:nvPr/>
        </p:nvSpPr>
        <p:spPr bwMode="auto">
          <a:xfrm>
            <a:off x="7345363" y="1879600"/>
            <a:ext cx="6538912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zh-TW" altLang="en-US" sz="6000" b="1" dirty="0">
                <a:latin typeface="Franklin Gothic Book" panose="020B0503020102020204" pitchFamily="34" charset="0"/>
                <a:ea typeface="微軟正黑體" panose="020B0604030504040204" pitchFamily="34" charset="-120"/>
              </a:rPr>
              <a:t>請修改為恰當數字</a:t>
            </a:r>
          </a:p>
        </p:txBody>
      </p:sp>
      <p:pic>
        <p:nvPicPr>
          <p:cNvPr id="138248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4667250"/>
            <a:ext cx="6338887" cy="4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7802563" y="3563938"/>
            <a:ext cx="795337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4000" b="1">
                <a:latin typeface="Times New Roman" panose="02020603050405020304" pitchFamily="18" charset="0"/>
                <a:ea typeface="標楷體" panose="03000509000000000000" pitchFamily="65" charset="-120"/>
              </a:rPr>
              <a:t>請完成至少</a:t>
            </a:r>
            <a:r>
              <a:rPr lang="en-US" altLang="zh-TW" sz="4000" b="1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en-US" sz="4000" b="1">
                <a:latin typeface="Times New Roman" panose="02020603050405020304" pitchFamily="18" charset="0"/>
                <a:ea typeface="標楷體" panose="03000509000000000000" pitchFamily="65" charset="-120"/>
              </a:rPr>
              <a:t>個不同的利撒求圖形</a:t>
            </a:r>
          </a:p>
        </p:txBody>
      </p:sp>
      <p:pic>
        <p:nvPicPr>
          <p:cNvPr id="138250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3" y="344011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368300" y="1250950"/>
            <a:ext cx="15554325" cy="702786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40291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404938"/>
            <a:ext cx="15184437" cy="640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0BB03739-BC79-43E6-9F1F-3BD6121B18F2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39738" y="0"/>
            <a:ext cx="446563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72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隨機亂數</a:t>
            </a:r>
          </a:p>
        </p:txBody>
      </p:sp>
      <p:pic>
        <p:nvPicPr>
          <p:cNvPr id="140294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975" y="5768975"/>
            <a:ext cx="23796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655638" y="2943225"/>
            <a:ext cx="9290050" cy="558958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2339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7B9EB98-9717-4BCC-982D-2FADFADAE4C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42340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913" y="3967163"/>
            <a:ext cx="41116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6" name="矩形 3"/>
          <p:cNvSpPr>
            <a:spLocks noChangeArrowheads="1"/>
          </p:cNvSpPr>
          <p:nvPr/>
        </p:nvSpPr>
        <p:spPr bwMode="auto">
          <a:xfrm>
            <a:off x="655638" y="1584325"/>
            <a:ext cx="115935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zh-TW" altLang="en-US" sz="6000" b="1" dirty="0" smtClean="0">
                <a:solidFill>
                  <a:srgbClr val="FF0000"/>
                </a:solidFill>
                <a:latin typeface="+mn-ea"/>
                <a:ea typeface="+mn-ea"/>
              </a:rPr>
              <a:t>例如從 </a:t>
            </a:r>
            <a:r>
              <a:rPr lang="en-US" altLang="zh-TW" sz="6000" b="1" dirty="0" smtClean="0">
                <a:latin typeface="+mn-ea"/>
                <a:ea typeface="+mn-ea"/>
              </a:rPr>
              <a:t>1~49</a:t>
            </a:r>
            <a:r>
              <a:rPr lang="zh-TW" altLang="en-US" sz="6000" b="1" dirty="0" smtClean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zh-TW" altLang="en-US" sz="6000" b="1" dirty="0" smtClean="0">
                <a:solidFill>
                  <a:srgbClr val="FF0000"/>
                </a:solidFill>
                <a:latin typeface="+mn-ea"/>
                <a:ea typeface="+mn-ea"/>
              </a:rPr>
              <a:t>隨機開出 </a:t>
            </a:r>
            <a:r>
              <a:rPr lang="en-US" altLang="zh-TW" sz="6000" b="1" dirty="0" smtClean="0">
                <a:solidFill>
                  <a:srgbClr val="FF0000"/>
                </a:solidFill>
                <a:latin typeface="+mn-ea"/>
                <a:ea typeface="+mn-ea"/>
              </a:rPr>
              <a:t>7 </a:t>
            </a:r>
            <a:r>
              <a:rPr lang="zh-TW" altLang="en-US" sz="6000" b="1" dirty="0" smtClean="0">
                <a:solidFill>
                  <a:srgbClr val="FF0000"/>
                </a:solidFill>
                <a:latin typeface="+mn-ea"/>
                <a:ea typeface="+mn-ea"/>
              </a:rPr>
              <a:t>個號碼</a:t>
            </a:r>
          </a:p>
        </p:txBody>
      </p:sp>
      <p:sp>
        <p:nvSpPr>
          <p:cNvPr id="142342" name="Rectangle 1"/>
          <p:cNvSpPr>
            <a:spLocks noChangeArrowheads="1"/>
          </p:cNvSpPr>
          <p:nvPr/>
        </p:nvSpPr>
        <p:spPr bwMode="auto">
          <a:xfrm>
            <a:off x="655638" y="225425"/>
            <a:ext cx="13322300" cy="10160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請</a:t>
            </a:r>
            <a:r>
              <a:rPr lang="zh-TW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以隨機方式開獎</a:t>
            </a:r>
            <a:r>
              <a:rPr lang="zh-TW" altLang="en-US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TW" altLang="zh-TW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TW" altLang="en-US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次</a:t>
            </a:r>
            <a:r>
              <a:rPr lang="zh-TW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大樂透</a:t>
            </a:r>
            <a:r>
              <a:rPr lang="zh-TW" altLang="en-US" sz="6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號碼</a:t>
            </a:r>
            <a:r>
              <a:rPr lang="zh-TW" sz="660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4234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970213"/>
            <a:ext cx="9072562" cy="542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AA9BE8E-79EF-40D4-89EF-71EE5DA245A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79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44387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150" y="4242776"/>
            <a:ext cx="2965225" cy="29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矩形 3"/>
          <p:cNvSpPr>
            <a:spLocks noChangeArrowheads="1"/>
          </p:cNvSpPr>
          <p:nvPr/>
        </p:nvSpPr>
        <p:spPr bwMode="auto">
          <a:xfrm>
            <a:off x="1160463" y="790575"/>
            <a:ext cx="14022387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 dirty="0"/>
              <a:t>白雪公主與 </a:t>
            </a:r>
            <a:r>
              <a:rPr lang="en-US" altLang="zh-TW" sz="6000" b="1" dirty="0"/>
              <a:t>7 </a:t>
            </a:r>
            <a:r>
              <a:rPr lang="zh-TW" altLang="en-US" sz="6000" b="1" dirty="0"/>
              <a:t>個小矮人要吃晚餐</a:t>
            </a:r>
            <a:r>
              <a:rPr lang="en-US" altLang="zh-TW" sz="6000" b="1" dirty="0"/>
              <a:t>,</a:t>
            </a:r>
            <a:r>
              <a:rPr lang="zh-TW" altLang="en-US" sz="6000" b="1" dirty="0"/>
              <a:t>但每次只能與其中 </a:t>
            </a:r>
            <a:r>
              <a:rPr lang="en-US" altLang="zh-TW" sz="6000" b="1" dirty="0"/>
              <a:t>3 </a:t>
            </a:r>
            <a:r>
              <a:rPr lang="zh-TW" altLang="en-US" sz="6000" b="1" dirty="0"/>
              <a:t>個小矮人吃晚餐</a:t>
            </a:r>
            <a:r>
              <a:rPr lang="en-US" altLang="zh-TW" sz="6000" b="1" dirty="0"/>
              <a:t>,</a:t>
            </a:r>
            <a:r>
              <a:rPr lang="zh-TW" altLang="en-US" sz="6000" b="1" dirty="0"/>
              <a:t>請以隨機方式決定未來 </a:t>
            </a:r>
            <a:r>
              <a:rPr lang="en-US" altLang="zh-TW" sz="6000" b="1" dirty="0"/>
              <a:t>N </a:t>
            </a:r>
            <a:r>
              <a:rPr lang="zh-TW" altLang="en-US" sz="6000" b="1" dirty="0"/>
              <a:t>天可與白雪公主共進晚餐的小矮人名單</a:t>
            </a:r>
            <a:r>
              <a:rPr lang="en-US" altLang="zh-TW" sz="6000" b="1" dirty="0"/>
              <a:t>~</a:t>
            </a:r>
            <a:endParaRPr lang="zh-TW" altLang="en-US" sz="6000" b="1" dirty="0">
              <a:ea typeface="標楷體" panose="03000509000000000000" pitchFamily="65" charset="-120"/>
            </a:endParaRPr>
          </a:p>
        </p:txBody>
      </p:sp>
      <p:pic>
        <p:nvPicPr>
          <p:cNvPr id="144389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7421563"/>
            <a:ext cx="10715625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9513888" y="5292725"/>
            <a:ext cx="40322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提示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~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圖: 程序 13"/>
          <p:cNvSpPr/>
          <p:nvPr/>
        </p:nvSpPr>
        <p:spPr>
          <a:xfrm>
            <a:off x="8216900" y="3367088"/>
            <a:ext cx="7507288" cy="358140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流程圖: 程序 10"/>
          <p:cNvSpPr/>
          <p:nvPr/>
        </p:nvSpPr>
        <p:spPr>
          <a:xfrm>
            <a:off x="225425" y="1720850"/>
            <a:ext cx="7710488" cy="64087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225425" y="460375"/>
            <a:ext cx="82804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62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3500" b="1" dirty="0" smtClean="0">
                <a:solidFill>
                  <a:srgbClr val="002060"/>
                </a:solidFill>
              </a:rPr>
              <a:t>整數的算術運算 </a:t>
            </a:r>
            <a:endParaRPr lang="zh-TW" altLang="en-US" sz="135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560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B941510-D2CB-449A-84A0-65EC4FB08D4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5606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792288"/>
            <a:ext cx="7396162" cy="604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內容版面配置區 2"/>
          <p:cNvSpPr txBox="1">
            <a:spLocks/>
          </p:cNvSpPr>
          <p:nvPr/>
        </p:nvSpPr>
        <p:spPr bwMode="auto">
          <a:xfrm>
            <a:off x="8216900" y="2033588"/>
            <a:ext cx="77851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3500" b="1" dirty="0" smtClean="0">
                <a:solidFill>
                  <a:srgbClr val="002060"/>
                </a:solidFill>
              </a:rPr>
              <a:t>取整數值</a:t>
            </a:r>
            <a:r>
              <a:rPr lang="en-US" altLang="zh-TW" sz="13500" b="1" dirty="0" smtClean="0">
                <a:solidFill>
                  <a:srgbClr val="002060"/>
                </a:solidFill>
              </a:rPr>
              <a:t>,</a:t>
            </a:r>
            <a:r>
              <a:rPr lang="zh-TW" altLang="en-US" sz="13500" b="1" dirty="0" smtClean="0">
                <a:solidFill>
                  <a:srgbClr val="002060"/>
                </a:solidFill>
              </a:rPr>
              <a:t>四捨五入法 </a:t>
            </a:r>
            <a:endParaRPr lang="zh-TW" altLang="en-US" sz="13500" b="1" dirty="0">
              <a:solidFill>
                <a:srgbClr val="002060"/>
              </a:solidFill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pic>
        <p:nvPicPr>
          <p:cNvPr id="25608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50" y="3454400"/>
            <a:ext cx="741838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5873765-4954-47CC-A588-63A6C9614CE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46435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913" y="3967163"/>
            <a:ext cx="41116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矩形 3"/>
          <p:cNvSpPr>
            <a:spLocks noChangeArrowheads="1"/>
          </p:cNvSpPr>
          <p:nvPr/>
        </p:nvSpPr>
        <p:spPr bwMode="auto">
          <a:xfrm>
            <a:off x="1089025" y="500063"/>
            <a:ext cx="1402238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0" b="1"/>
              <a:t>請隨機出 </a:t>
            </a:r>
            <a:r>
              <a:rPr lang="en-US" altLang="zh-TW" sz="6000" b="1"/>
              <a:t>N </a:t>
            </a:r>
            <a:r>
              <a:rPr lang="zh-TW" altLang="en-US" sz="6000" b="1"/>
              <a:t>題數學題目</a:t>
            </a:r>
            <a:r>
              <a:rPr lang="en-US" altLang="zh-TW" sz="6000" b="1"/>
              <a:t>~</a:t>
            </a:r>
          </a:p>
          <a:p>
            <a:r>
              <a:rPr lang="zh-TW" altLang="en-US" sz="6000" b="1"/>
              <a:t> 四位數 減 三位數的題目</a:t>
            </a:r>
            <a:r>
              <a:rPr lang="en-US" altLang="zh-TW" sz="6000" b="1"/>
              <a:t>,</a:t>
            </a:r>
            <a:r>
              <a:rPr lang="zh-TW" altLang="en-US" sz="6000" b="1"/>
              <a:t>範例如下</a:t>
            </a:r>
            <a:r>
              <a:rPr lang="en-US" altLang="zh-TW" sz="6000" b="1"/>
              <a:t>~</a:t>
            </a:r>
            <a:endParaRPr lang="zh-TW" altLang="en-US" sz="6000" b="1">
              <a:ea typeface="標楷體" panose="03000509000000000000" pitchFamily="65" charset="-120"/>
            </a:endParaRPr>
          </a:p>
        </p:txBody>
      </p:sp>
      <p:pic>
        <p:nvPicPr>
          <p:cNvPr id="146437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2468563"/>
            <a:ext cx="6737350" cy="629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程序 5"/>
          <p:cNvSpPr/>
          <p:nvPr/>
        </p:nvSpPr>
        <p:spPr>
          <a:xfrm>
            <a:off x="584200" y="1898650"/>
            <a:ext cx="15282863" cy="663416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4848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2124075"/>
            <a:ext cx="150876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C295FD1-63E3-499C-ACE6-2C588EA0CB7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68300" y="96838"/>
            <a:ext cx="10945813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eaLnBrk="0" hangingPunct="0"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zh-TW" altLang="en-US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投擲</a:t>
            </a:r>
            <a:r>
              <a:rPr lang="zh-TW" altLang="en-US" sz="5198" b="1" dirty="0" smtClean="0">
                <a:solidFill>
                  <a:srgbClr val="00B0F0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5198" b="1" dirty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5198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個</a:t>
            </a:r>
            <a:r>
              <a:rPr lang="zh-TW" altLang="en-US" sz="5198" b="1" dirty="0">
                <a:solidFill>
                  <a:srgbClr val="FF0000"/>
                </a:solidFill>
                <a:ea typeface="標楷體" panose="03000509000000000000" pitchFamily="65" charset="-120"/>
              </a:rPr>
              <a:t>公正骰子</a:t>
            </a:r>
            <a:r>
              <a:rPr lang="en-US" altLang="zh-TW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,</a:t>
            </a:r>
            <a:r>
              <a:rPr lang="en-US" altLang="zh-TW" sz="5198" b="1" dirty="0" smtClean="0">
                <a:solidFill>
                  <a:srgbClr val="00B0F0"/>
                </a:solidFill>
                <a:ea typeface="標楷體" panose="03000509000000000000" pitchFamily="65" charset="-120"/>
              </a:rPr>
              <a:t/>
            </a:r>
            <a:br>
              <a:rPr lang="en-US" altLang="zh-TW" sz="5198" b="1" dirty="0" smtClean="0">
                <a:solidFill>
                  <a:srgbClr val="00B0F0"/>
                </a:solidFill>
                <a:ea typeface="標楷體" panose="03000509000000000000" pitchFamily="65" charset="-120"/>
              </a:rPr>
            </a:br>
            <a:r>
              <a:rPr lang="zh-TW" altLang="en-US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試</a:t>
            </a:r>
            <a:r>
              <a:rPr lang="zh-TW" altLang="en-US" sz="5198" b="1" dirty="0">
                <a:solidFill>
                  <a:schemeClr val="tx1"/>
                </a:solidFill>
                <a:ea typeface="標楷體" panose="03000509000000000000" pitchFamily="65" charset="-120"/>
              </a:rPr>
              <a:t>以隨機方式</a:t>
            </a:r>
            <a:r>
              <a:rPr lang="zh-TW" altLang="en-US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估計 </a:t>
            </a:r>
            <a:r>
              <a:rPr lang="zh-TW" altLang="en-US" sz="5198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出現點數</a:t>
            </a:r>
            <a:r>
              <a:rPr lang="en-US" altLang="zh-TW" sz="5198" b="1" dirty="0" smtClean="0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5198" b="1" dirty="0" smtClean="0">
                <a:solidFill>
                  <a:schemeClr val="tx1"/>
                </a:solidFill>
                <a:ea typeface="標楷體" panose="03000509000000000000" pitchFamily="65" charset="-120"/>
              </a:rPr>
              <a:t>之機率</a:t>
            </a:r>
          </a:p>
        </p:txBody>
      </p:sp>
      <p:pic>
        <p:nvPicPr>
          <p:cNvPr id="148486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313" y="5575300"/>
            <a:ext cx="2609850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0C04FA3-9B83-4BB3-8363-699235C6464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0531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888" y="4572000"/>
            <a:ext cx="4329112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矩形 2"/>
          <p:cNvSpPr>
            <a:spLocks noChangeArrowheads="1"/>
          </p:cNvSpPr>
          <p:nvPr/>
        </p:nvSpPr>
        <p:spPr bwMode="auto">
          <a:xfrm>
            <a:off x="800100" y="-15875"/>
            <a:ext cx="61928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9600" b="1">
                <a:solidFill>
                  <a:srgbClr val="000000"/>
                </a:solidFill>
              </a:rPr>
              <a:t>試寫程式</a:t>
            </a:r>
            <a:r>
              <a:rPr lang="en-US" altLang="zh-TW" sz="9600" b="1">
                <a:solidFill>
                  <a:srgbClr val="000000"/>
                </a:solidFill>
              </a:rPr>
              <a:t>~</a:t>
            </a:r>
            <a:r>
              <a:rPr lang="zh-TW" altLang="en-US" sz="9600" b="1">
                <a:solidFill>
                  <a:srgbClr val="000000"/>
                </a:solidFill>
              </a:rPr>
              <a:t> </a:t>
            </a:r>
            <a:endParaRPr lang="en-US" altLang="zh-TW" sz="7200" b="1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55638" y="915988"/>
            <a:ext cx="116649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76300" indent="-3365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34937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88912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42887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8860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3432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8004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576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同時投擲 </a:t>
            </a:r>
            <a:r>
              <a:rPr lang="en-US" altLang="zh-TW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個公正骰子 </a:t>
            </a:r>
            <a:r>
              <a:rPr lang="en-US" altLang="zh-TW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試以隨機方式估計</a:t>
            </a:r>
            <a:r>
              <a:rPr lang="en-US" altLang="zh-TW" sz="8000" b="1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8000" b="1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8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urier New" panose="02070309020205020404" pitchFamily="49" charset="0"/>
              </a:rPr>
              <a:t>得兩相同點數</a:t>
            </a: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之機率</a:t>
            </a:r>
            <a:r>
              <a:rPr lang="en-US" altLang="zh-TW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~</a:t>
            </a:r>
            <a:r>
              <a:rPr lang="zh-TW" altLang="en-US" sz="8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040560" y="6959601"/>
            <a:ext cx="7054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理論值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=6/36=0.1666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C7D49EA-89AA-408A-A9D2-B71527BC481B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2579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030" y="6372225"/>
            <a:ext cx="2469677" cy="246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0" name="矩形 2"/>
          <p:cNvSpPr>
            <a:spLocks noChangeArrowheads="1"/>
          </p:cNvSpPr>
          <p:nvPr/>
        </p:nvSpPr>
        <p:spPr bwMode="auto">
          <a:xfrm>
            <a:off x="1131888" y="187325"/>
            <a:ext cx="619283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9600" b="1">
                <a:solidFill>
                  <a:srgbClr val="000000"/>
                </a:solidFill>
              </a:rPr>
              <a:t>試寫程式</a:t>
            </a:r>
            <a:r>
              <a:rPr lang="en-US" altLang="zh-TW" sz="9600" b="1">
                <a:solidFill>
                  <a:srgbClr val="000000"/>
                </a:solidFill>
              </a:rPr>
              <a:t>~</a:t>
            </a:r>
            <a:r>
              <a:rPr lang="zh-TW" altLang="en-US" sz="9600" b="1">
                <a:solidFill>
                  <a:srgbClr val="000000"/>
                </a:solidFill>
              </a:rPr>
              <a:t> </a:t>
            </a:r>
            <a:endParaRPr lang="en-US" altLang="zh-TW" sz="7200" b="1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016000" y="1260475"/>
            <a:ext cx="116649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76300" indent="-3365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34937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88912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428875" indent="-269875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8860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3432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8004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57675" indent="-269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同時投擲 </a:t>
            </a:r>
            <a:r>
              <a:rPr lang="en-US" altLang="zh-TW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個公正骰子 </a:t>
            </a:r>
            <a:r>
              <a:rPr lang="en-US" altLang="zh-TW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試以隨機方式估計</a:t>
            </a:r>
            <a:r>
              <a:rPr lang="en-US" altLang="zh-TW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點數和為</a:t>
            </a:r>
            <a:r>
              <a:rPr lang="en-US" altLang="zh-TW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5</a:t>
            </a:r>
            <a:r>
              <a:rPr lang="zh-TW" altLang="en-US" sz="80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的倍數</a:t>
            </a: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之機率</a:t>
            </a:r>
            <a:r>
              <a:rPr lang="en-US" altLang="zh-TW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~</a:t>
            </a:r>
            <a:r>
              <a:rPr lang="zh-TW" altLang="en-US" sz="8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211357" y="7445375"/>
            <a:ext cx="82804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25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理論值</a:t>
            </a:r>
            <a:r>
              <a:rPr lang="en-US" altLang="zh-TW" sz="21600" b="1" dirty="0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=43/216=0.199</a:t>
            </a:r>
            <a:endParaRPr lang="zh-TW" altLang="en-US" sz="21600" b="1" dirty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  <a:p>
            <a:pPr marL="0" indent="0">
              <a:buFont typeface="Wingdings 2" pitchFamily="18" charset="2"/>
              <a:buNone/>
              <a:defRPr/>
            </a:pPr>
            <a:endParaRPr lang="zh-TW" altLang="en-US" sz="8600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512763" y="1181100"/>
            <a:ext cx="14328775" cy="73517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54627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303338"/>
            <a:ext cx="13992225" cy="70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1715529-CFE3-4CD1-B7CF-1C21DE1EFA3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4629" name="Picture 10" descr="img_1233_30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3563938"/>
            <a:ext cx="2989263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30" name="矩形 3"/>
          <p:cNvSpPr>
            <a:spLocks noChangeArrowheads="1"/>
          </p:cNvSpPr>
          <p:nvPr/>
        </p:nvSpPr>
        <p:spPr bwMode="auto">
          <a:xfrm>
            <a:off x="368300" y="265113"/>
            <a:ext cx="139700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有 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n 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位轉學生欲平均編入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個班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,</a:t>
            </a:r>
            <a:r>
              <a:rPr lang="zh-TW" altLang="en-US" sz="4400" b="1">
                <a:solidFill>
                  <a:srgbClr val="000000"/>
                </a:solidFill>
                <a:ea typeface="標楷體" panose="03000509000000000000" pitchFamily="65" charset="-120"/>
              </a:rPr>
              <a:t>試以隨機方式完成編班</a:t>
            </a:r>
            <a:r>
              <a:rPr lang="en-US" altLang="zh-TW" sz="4400" b="1">
                <a:solidFill>
                  <a:srgbClr val="000000"/>
                </a:solidFill>
                <a:ea typeface="標楷體" panose="03000509000000000000" pitchFamily="65" charset="-120"/>
              </a:rPr>
              <a:t>.</a:t>
            </a:r>
            <a:endParaRPr lang="zh-TW" altLang="en-US" sz="4400" b="1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向左箭號 10"/>
          <p:cNvSpPr/>
          <p:nvPr/>
        </p:nvSpPr>
        <p:spPr>
          <a:xfrm rot="4991380">
            <a:off x="4646612" y="6989763"/>
            <a:ext cx="1795463" cy="103663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4632" name="內容版面配置區 2"/>
          <p:cNvSpPr txBox="1">
            <a:spLocks/>
          </p:cNvSpPr>
          <p:nvPr/>
        </p:nvSpPr>
        <p:spPr bwMode="auto">
          <a:xfrm>
            <a:off x="6075363" y="6877050"/>
            <a:ext cx="885666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8800" b="1" dirty="0">
                <a:solidFill>
                  <a:srgbClr val="00B0F0"/>
                </a:solidFill>
              </a:rPr>
              <a:t>使用 </a:t>
            </a:r>
            <a:r>
              <a:rPr lang="en-US" altLang="zh-TW" sz="8800" b="1" dirty="0">
                <a:solidFill>
                  <a:srgbClr val="00B0F0"/>
                </a:solidFill>
              </a:rPr>
              <a:t>; </a:t>
            </a:r>
            <a:r>
              <a:rPr lang="zh-TW" altLang="en-US" sz="8800" b="1" dirty="0">
                <a:solidFill>
                  <a:srgbClr val="00B0F0"/>
                </a:solidFill>
              </a:rPr>
              <a:t>的優點是</a:t>
            </a:r>
            <a:r>
              <a:rPr lang="en-US" altLang="zh-TW" sz="8800" b="1" dirty="0">
                <a:solidFill>
                  <a:srgbClr val="00B0F0"/>
                </a:solidFill>
              </a:rPr>
              <a:t>~</a:t>
            </a:r>
            <a:endParaRPr lang="en-US" altLang="zh-TW" sz="6600" u="sng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824288"/>
            <a:ext cx="14346238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88F045A-15ED-4968-8AC3-F04F9E208F96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56676" name="矩形 2"/>
          <p:cNvSpPr>
            <a:spLocks noChangeArrowheads="1"/>
          </p:cNvSpPr>
          <p:nvPr/>
        </p:nvSpPr>
        <p:spPr bwMode="auto">
          <a:xfrm>
            <a:off x="79375" y="261938"/>
            <a:ext cx="56705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9600" b="1">
                <a:solidFill>
                  <a:srgbClr val="000000"/>
                </a:solidFill>
              </a:rPr>
              <a:t>試寫程式 </a:t>
            </a:r>
            <a:endParaRPr lang="en-US" altLang="zh-TW" sz="7200" b="1">
              <a:solidFill>
                <a:srgbClr val="000000"/>
              </a:solidFill>
            </a:endParaRPr>
          </a:p>
        </p:txBody>
      </p:sp>
      <p:sp>
        <p:nvSpPr>
          <p:cNvPr id="156677" name="內容版面配置區 2"/>
          <p:cNvSpPr txBox="1">
            <a:spLocks/>
          </p:cNvSpPr>
          <p:nvPr/>
        </p:nvSpPr>
        <p:spPr bwMode="auto">
          <a:xfrm>
            <a:off x="79375" y="2087563"/>
            <a:ext cx="15562263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以隨機方式將</a:t>
            </a:r>
            <a:r>
              <a:rPr kumimoji="0" lang="en-US" altLang="zh-TW" sz="6600" b="1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52</a:t>
            </a:r>
            <a:r>
              <a:rPr kumimoji="0" lang="zh-TW" altLang="en-US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張撲克牌發給</a:t>
            </a:r>
            <a:r>
              <a:rPr kumimoji="0" lang="en-US" altLang="zh-TW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kumimoji="0" lang="zh-TW" altLang="en-US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位玩家</a:t>
            </a:r>
            <a:r>
              <a:rPr kumimoji="0" lang="en-US" altLang="zh-TW" sz="6600" b="1">
                <a:solidFill>
                  <a:srgbClr val="00B05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~</a:t>
            </a:r>
            <a:endParaRPr kumimoji="0" lang="en-US" altLang="ko-KR" sz="6600" b="1">
              <a:solidFill>
                <a:srgbClr val="00B05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endParaRPr kumimoji="0" lang="en-US" altLang="ko-KR" sz="8800" b="1">
              <a:solidFill>
                <a:srgbClr val="00B0F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/>
          </a:p>
        </p:txBody>
      </p:sp>
      <p:pic>
        <p:nvPicPr>
          <p:cNvPr id="156678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3" y="7524898"/>
            <a:ext cx="15901987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942975" y="1260475"/>
            <a:ext cx="6553200" cy="72723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58723" name="內容版面配置區 2"/>
          <p:cNvSpPr txBox="1">
            <a:spLocks/>
          </p:cNvSpPr>
          <p:nvPr/>
        </p:nvSpPr>
        <p:spPr bwMode="auto">
          <a:xfrm>
            <a:off x="942975" y="131763"/>
            <a:ext cx="14371638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製作一個函數</a:t>
            </a:r>
            <a:r>
              <a:rPr kumimoji="0" lang="en-US" altLang="zh-TW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</a:t>
            </a:r>
            <a:r>
              <a:rPr kumimoji="0" lang="zh-TW" altLang="en-US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其函數值是隨機的</a:t>
            </a:r>
            <a:endParaRPr kumimoji="0" lang="en-US" altLang="ko-KR" sz="8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158724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553" y="6228754"/>
            <a:ext cx="2557169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18A3A3D0-88EC-497B-8C75-6DB06214524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58726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87463"/>
            <a:ext cx="6337300" cy="718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7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63" y="2195513"/>
            <a:ext cx="5616575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584200" y="1620838"/>
            <a:ext cx="5688013" cy="69564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5778" name="矩形 3"/>
          <p:cNvSpPr>
            <a:spLocks noChangeArrowheads="1"/>
          </p:cNvSpPr>
          <p:nvPr/>
        </p:nvSpPr>
        <p:spPr bwMode="auto">
          <a:xfrm>
            <a:off x="584200" y="173038"/>
            <a:ext cx="120205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台積電股票價格目前為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250</a:t>
            </a: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元</a:t>
            </a:r>
            <a:r>
              <a:rPr lang="zh-TW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，若</a:t>
            </a: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每</a:t>
            </a:r>
            <a:r>
              <a:rPr lang="zh-TW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天</a:t>
            </a: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的漲跌幅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/>
            </a:r>
            <a:b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</a:b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為 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-5% ~ 5%</a:t>
            </a:r>
            <a:r>
              <a:rPr lang="zh-TW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，試設計程式模擬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100</a:t>
            </a:r>
            <a:r>
              <a:rPr lang="zh-TW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天後</a:t>
            </a:r>
            <a:r>
              <a:rPr lang="zh-TW" altLang="en-US" sz="4400" b="1" kern="0" dirty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股票價格</a:t>
            </a:r>
            <a:r>
              <a:rPr lang="en-US" altLang="zh-TW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?</a:t>
            </a:r>
            <a:r>
              <a:rPr lang="zh-TW" altLang="en-US" sz="44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 </a:t>
            </a:r>
            <a:endParaRPr lang="zh-TW" altLang="en-US" sz="4400" b="1" dirty="0" smtClean="0">
              <a:ea typeface="標楷體" panose="03000509000000000000" pitchFamily="65" charset="-120"/>
            </a:endParaRPr>
          </a:p>
        </p:txBody>
      </p:sp>
      <p:pic>
        <p:nvPicPr>
          <p:cNvPr id="160772" name="Picture 12" descr="img_1233_5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9436" y="6409072"/>
            <a:ext cx="2383756" cy="238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532A98E3-A509-4F08-8674-A8443000A364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0774" name="內容版面配置區 2"/>
          <p:cNvSpPr txBox="1">
            <a:spLocks/>
          </p:cNvSpPr>
          <p:nvPr/>
        </p:nvSpPr>
        <p:spPr bwMode="auto">
          <a:xfrm>
            <a:off x="7829550" y="6821488"/>
            <a:ext cx="54721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請完成這段程式碼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  <p:pic>
        <p:nvPicPr>
          <p:cNvPr id="160775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712913"/>
            <a:ext cx="5399088" cy="680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619250" y="5343525"/>
            <a:ext cx="3502025" cy="381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60777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2306638"/>
            <a:ext cx="5876925" cy="383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向左箭號 9"/>
          <p:cNvSpPr/>
          <p:nvPr/>
        </p:nvSpPr>
        <p:spPr>
          <a:xfrm rot="2097510">
            <a:off x="5091113" y="5846763"/>
            <a:ext cx="2520950" cy="10366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圖: 程序 11"/>
          <p:cNvSpPr/>
          <p:nvPr/>
        </p:nvSpPr>
        <p:spPr>
          <a:xfrm>
            <a:off x="152400" y="26988"/>
            <a:ext cx="6335713" cy="87947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6777038" y="196850"/>
            <a:ext cx="777716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假設有一生物在長</a:t>
            </a:r>
            <a:r>
              <a:rPr lang="en-US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100</a:t>
            </a: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寸之旗桿的中間點上做上下移動。其移動之規律依照天候而變，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若為晴天則當天只向</a:t>
            </a:r>
            <a:r>
              <a:rPr lang="zh-TW" altLang="en-US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上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移動</a:t>
            </a:r>
            <a:r>
              <a:rPr lang="en-US" altLang="zh-TW" sz="3600" b="1" kern="0" dirty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寸，陰天不動，雨天則當天只向</a:t>
            </a:r>
            <a:r>
              <a:rPr lang="zh-TW" altLang="en-US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下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移動</a:t>
            </a:r>
            <a:r>
              <a:rPr lang="en-US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</a:t>
            </a:r>
            <a:r>
              <a:rPr lang="zh-TW" altLang="zh-TW" sz="3600" b="1" kern="0" dirty="0" smtClean="0">
                <a:solidFill>
                  <a:srgbClr val="FF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寸</a:t>
            </a: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</a:t>
            </a:r>
            <a:r>
              <a:rPr lang="zh-TW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假設晴天、陰天、雨天出現之機率分別為</a:t>
            </a:r>
            <a:r>
              <a:rPr lang="en-US" altLang="zh-TW" sz="3600" b="1" kern="0" dirty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3</a:t>
            </a:r>
            <a:r>
              <a:rPr lang="en-US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/6</a:t>
            </a:r>
            <a:r>
              <a:rPr lang="zh-TW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</a:t>
            </a:r>
            <a:r>
              <a:rPr lang="en-US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1/6</a:t>
            </a:r>
            <a:r>
              <a:rPr lang="zh-TW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</a:t>
            </a:r>
            <a:r>
              <a:rPr lang="en-US" altLang="zh-TW" sz="3600" b="1" kern="0" dirty="0" smtClean="0">
                <a:solidFill>
                  <a:srgbClr val="C00000"/>
                </a:solidFill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2/6</a:t>
            </a: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，試設計一程式模擬該生物之運動，求出</a:t>
            </a:r>
            <a:r>
              <a:rPr lang="en-US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100</a:t>
            </a:r>
            <a:r>
              <a:rPr lang="zh-TW" altLang="zh-TW" sz="3600" b="1" kern="0" dirty="0" smtClean="0">
                <a:latin typeface="Calibri" panose="020F0502020204030204" pitchFamily="34" charset="0"/>
                <a:ea typeface="細明體" panose="02020509000000000000" pitchFamily="49" charset="-120"/>
                <a:cs typeface="Arial" panose="020B0604020202020204" pitchFamily="34" charset="0"/>
              </a:rPr>
              <a:t>天後該生物所在之位置</a:t>
            </a:r>
            <a:r>
              <a:rPr lang="zh-TW" altLang="zh-TW" sz="3600" b="1" kern="0" dirty="0" smtClean="0">
                <a:ea typeface="細明體" panose="02020509000000000000" pitchFamily="49" charset="-120"/>
                <a:cs typeface="Arial" panose="020B0604020202020204" pitchFamily="34" charset="0"/>
              </a:rPr>
              <a:t>。</a:t>
            </a:r>
            <a:endParaRPr lang="zh-TW" altLang="en-US" sz="3600" b="1" dirty="0" smtClean="0">
              <a:ea typeface="標楷體" panose="03000509000000000000" pitchFamily="65" charset="-120"/>
            </a:endParaRPr>
          </a:p>
        </p:txBody>
      </p:sp>
      <p:sp>
        <p:nvSpPr>
          <p:cNvPr id="162820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EDEC904B-93A2-41FD-A7AD-22A22D0565C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62821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79388"/>
            <a:ext cx="6119812" cy="855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22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4789488"/>
            <a:ext cx="4887912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584200" y="3492500"/>
            <a:ext cx="2592388" cy="431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04925" y="4938713"/>
            <a:ext cx="2735263" cy="927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2825" name="內容版面配置區 2"/>
          <p:cNvSpPr txBox="1">
            <a:spLocks/>
          </p:cNvSpPr>
          <p:nvPr/>
        </p:nvSpPr>
        <p:spPr bwMode="auto">
          <a:xfrm>
            <a:off x="7316788" y="8058150"/>
            <a:ext cx="66960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請完成上面程式碼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圖: 程序 10"/>
          <p:cNvSpPr/>
          <p:nvPr/>
        </p:nvSpPr>
        <p:spPr>
          <a:xfrm>
            <a:off x="728663" y="1824038"/>
            <a:ext cx="5184775" cy="69246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64867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775" y="6229350"/>
            <a:ext cx="2671763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9935C1E3-BD28-478C-97A5-48BB320ECFC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89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4869" name="矩形 3"/>
          <p:cNvSpPr>
            <a:spLocks noChangeArrowheads="1"/>
          </p:cNvSpPr>
          <p:nvPr/>
        </p:nvSpPr>
        <p:spPr bwMode="auto">
          <a:xfrm>
            <a:off x="368300" y="69850"/>
            <a:ext cx="136810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投擲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1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粒</a:t>
            </a:r>
            <a:r>
              <a:rPr lang="zh-TW" alt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骰子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﹐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若擲出點數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6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 可贏得 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5 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元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﹐</a:t>
            </a:r>
            <a:b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</a:b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其餘情況則輸 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1 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元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,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試寫程式模擬玩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100</a:t>
            </a:r>
            <a:r>
              <a:rPr lang="zh-TW" altLang="en-US" sz="5400" b="1">
                <a:solidFill>
                  <a:srgbClr val="FF0000"/>
                </a:solidFill>
                <a:ea typeface="標楷體" panose="03000509000000000000" pitchFamily="65" charset="-120"/>
              </a:rPr>
              <a:t>次</a:t>
            </a:r>
            <a:r>
              <a:rPr lang="en-US" altLang="zh-TW" sz="5400" b="1">
                <a:solidFill>
                  <a:srgbClr val="FF0000"/>
                </a:solidFill>
                <a:ea typeface="標楷體" panose="03000509000000000000" pitchFamily="65" charset="-120"/>
              </a:rPr>
              <a:t>~</a:t>
            </a:r>
            <a:endParaRPr lang="zh-TW" altLang="en-US" sz="5400" b="1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64870" name="內容版面配置區 2"/>
          <p:cNvSpPr txBox="1">
            <a:spLocks/>
          </p:cNvSpPr>
          <p:nvPr/>
        </p:nvSpPr>
        <p:spPr bwMode="auto">
          <a:xfrm>
            <a:off x="8861425" y="5092700"/>
            <a:ext cx="61245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請完成這幾段程式碼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  <p:sp>
        <p:nvSpPr>
          <p:cNvPr id="15" name="向左箭號 14"/>
          <p:cNvSpPr/>
          <p:nvPr/>
        </p:nvSpPr>
        <p:spPr>
          <a:xfrm>
            <a:off x="7023100" y="5033963"/>
            <a:ext cx="1778000" cy="1036637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6487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958975"/>
            <a:ext cx="5038725" cy="67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1592263" y="5711825"/>
            <a:ext cx="2305050" cy="7191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89025" y="4538663"/>
            <a:ext cx="2447925" cy="5048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439738" y="1187450"/>
            <a:ext cx="5545137" cy="756126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27" name="內容版面配置區 2"/>
          <p:cNvSpPr txBox="1">
            <a:spLocks/>
          </p:cNvSpPr>
          <p:nvPr/>
        </p:nvSpPr>
        <p:spPr bwMode="auto">
          <a:xfrm>
            <a:off x="584200" y="107950"/>
            <a:ext cx="374332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>
                <a:solidFill>
                  <a:srgbClr val="002060"/>
                </a:solidFill>
              </a:rPr>
              <a:t>字串簡介 </a:t>
            </a:r>
          </a:p>
        </p:txBody>
      </p:sp>
      <p:sp>
        <p:nvSpPr>
          <p:cNvPr id="2662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B786795-F222-47F8-A0D2-173CF748C5E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6629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79538"/>
            <a:ext cx="5343525" cy="717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 bwMode="auto">
          <a:xfrm>
            <a:off x="6646863" y="174625"/>
            <a:ext cx="52578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en-US" sz="18500" b="1" dirty="0" smtClean="0"/>
              <a:t>試</a:t>
            </a:r>
            <a:r>
              <a:rPr lang="zh-TW" altLang="en-US" sz="18500" b="1" dirty="0"/>
              <a:t>寫</a:t>
            </a:r>
            <a:r>
              <a:rPr lang="zh-TW" altLang="en-US" sz="18500" b="1" dirty="0" smtClean="0"/>
              <a:t>程式 </a:t>
            </a:r>
            <a:r>
              <a:rPr lang="en-US" altLang="zh-TW" sz="18500" b="1" dirty="0" smtClean="0"/>
              <a:t>~</a:t>
            </a:r>
            <a:r>
              <a:rPr lang="zh-TW" altLang="en-US" sz="18500" b="1" dirty="0" smtClean="0"/>
              <a:t> </a:t>
            </a:r>
            <a:endParaRPr lang="zh-TW" altLang="en-US" sz="18500" b="1" dirty="0"/>
          </a:p>
          <a:p>
            <a:pPr marL="0" indent="0">
              <a:buFont typeface="Wingdings 2" pitchFamily="18" charset="2"/>
              <a:buNone/>
              <a:defRPr/>
            </a:pPr>
            <a:endParaRPr lang="en-US" altLang="zh-TW" dirty="0"/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 bwMode="auto">
          <a:xfrm>
            <a:off x="7834313" y="1692275"/>
            <a:ext cx="6696075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75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zh-TW" sz="14800" b="1" dirty="0" smtClean="0"/>
              <a:t>求</a:t>
            </a:r>
            <a:r>
              <a:rPr lang="en-US" altLang="zh-TW" sz="14800" b="1" dirty="0"/>
              <a:t>(2**64)</a:t>
            </a:r>
            <a:r>
              <a:rPr lang="zh-TW" altLang="zh-TW" sz="14800" b="1" dirty="0"/>
              <a:t>－</a:t>
            </a:r>
            <a:r>
              <a:rPr lang="en-US" altLang="zh-TW" sz="14800" b="1" dirty="0"/>
              <a:t>1 = </a:t>
            </a:r>
            <a:r>
              <a:rPr lang="en-US" altLang="zh-TW" sz="14800" b="1" dirty="0" smtClean="0"/>
              <a:t>?</a:t>
            </a:r>
            <a:endParaRPr lang="en-US" altLang="zh-TW" sz="14800" dirty="0">
              <a:solidFill>
                <a:srgbClr val="002060"/>
              </a:solidFill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6632" name="內容版面配置區 2"/>
          <p:cNvSpPr txBox="1">
            <a:spLocks/>
          </p:cNvSpPr>
          <p:nvPr/>
        </p:nvSpPr>
        <p:spPr bwMode="auto">
          <a:xfrm>
            <a:off x="7821613" y="3060700"/>
            <a:ext cx="6875462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 2" panose="05020102010507070707" pitchFamily="18" charset="2"/>
              <a:buNone/>
            </a:pPr>
            <a:r>
              <a:rPr lang="zh-TW" altLang="zh-TW" sz="4800" b="1"/>
              <a:t>請問</a:t>
            </a:r>
            <a:r>
              <a:rPr lang="en-US" altLang="zh-TW" sz="4800" b="1"/>
              <a:t>(2**64)</a:t>
            </a:r>
            <a:r>
              <a:rPr lang="zh-TW" altLang="zh-TW" sz="4800" b="1"/>
              <a:t>－</a:t>
            </a:r>
            <a:r>
              <a:rPr lang="en-US" altLang="zh-TW" sz="4800" b="1"/>
              <a:t>1</a:t>
            </a:r>
            <a:r>
              <a:rPr lang="zh-TW" altLang="en-US" sz="4800" b="1"/>
              <a:t> </a:t>
            </a:r>
            <a:r>
              <a:rPr lang="zh-TW" altLang="zh-TW" sz="4800" b="1"/>
              <a:t>秒是幾年</a:t>
            </a:r>
            <a:r>
              <a:rPr lang="en-US" altLang="zh-TW" sz="4800" b="1"/>
              <a:t>(</a:t>
            </a:r>
            <a:r>
              <a:rPr lang="zh-TW" altLang="zh-TW" sz="4800" b="1"/>
              <a:t>取整數</a:t>
            </a:r>
            <a:r>
              <a:rPr lang="en-US" altLang="zh-TW" sz="4800" b="1"/>
              <a:t>)</a:t>
            </a:r>
            <a:r>
              <a:rPr lang="zh-TW" altLang="zh-TW" sz="4800" b="1"/>
              <a:t>？</a:t>
            </a:r>
            <a:endParaRPr lang="en-US" altLang="zh-TW" sz="4800" u="sng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 bwMode="auto">
          <a:xfrm>
            <a:off x="7834313" y="5327650"/>
            <a:ext cx="7885112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40000" lnSpcReduction="2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  <a:defRPr/>
            </a:pPr>
            <a:r>
              <a:rPr lang="zh-TW" altLang="zh-TW" sz="12000" b="1" dirty="0" smtClean="0"/>
              <a:t>求</a:t>
            </a:r>
            <a:r>
              <a:rPr lang="en-US" altLang="zh-TW" sz="12000" b="1" dirty="0"/>
              <a:t>(11**15)</a:t>
            </a:r>
            <a:r>
              <a:rPr lang="zh-TW" altLang="zh-TW" sz="12000" b="1" dirty="0"/>
              <a:t>除以</a:t>
            </a:r>
            <a:r>
              <a:rPr lang="en-US" altLang="zh-TW" sz="12000" b="1" dirty="0"/>
              <a:t>1000</a:t>
            </a:r>
            <a:r>
              <a:rPr lang="zh-TW" altLang="zh-TW" sz="12000" b="1" dirty="0"/>
              <a:t>的餘數</a:t>
            </a:r>
            <a:r>
              <a:rPr lang="en-US" altLang="zh-TW" sz="12000" b="1" dirty="0" smtClean="0"/>
              <a:t>?</a:t>
            </a:r>
            <a:endParaRPr lang="en-US" altLang="zh-TW" sz="12000" b="1" dirty="0">
              <a:solidFill>
                <a:srgbClr val="002060"/>
              </a:solidFill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u="sng" dirty="0"/>
          </a:p>
        </p:txBody>
      </p:sp>
      <p:sp>
        <p:nvSpPr>
          <p:cNvPr id="26634" name="內容版面配置區 2"/>
          <p:cNvSpPr txBox="1">
            <a:spLocks/>
          </p:cNvSpPr>
          <p:nvPr/>
        </p:nvSpPr>
        <p:spPr bwMode="auto">
          <a:xfrm>
            <a:off x="7866063" y="6751638"/>
            <a:ext cx="828992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 2" panose="05020102010507070707" pitchFamily="18" charset="2"/>
              <a:buNone/>
            </a:pPr>
            <a:r>
              <a:rPr lang="zh-TW" altLang="en-US" sz="4800" b="1"/>
              <a:t>列印求救訊號 </a:t>
            </a:r>
            <a:r>
              <a:rPr lang="en-US" altLang="zh-TW" sz="4800" b="1"/>
              <a:t>s o s  10</a:t>
            </a:r>
            <a:r>
              <a:rPr lang="zh-TW" altLang="en-US" sz="4800" b="1"/>
              <a:t> 次</a:t>
            </a:r>
            <a:r>
              <a:rPr lang="en-US" altLang="zh-TW" sz="4800" b="1"/>
              <a:t>  </a:t>
            </a:r>
            <a:endParaRPr lang="en-US" altLang="zh-TW" sz="4800" u="sng"/>
          </a:p>
        </p:txBody>
      </p:sp>
      <p:pic>
        <p:nvPicPr>
          <p:cNvPr id="26635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0" y="1438275"/>
            <a:ext cx="11826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5" y="3090863"/>
            <a:ext cx="1182688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5" y="4921250"/>
            <a:ext cx="1182688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8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5" y="6438900"/>
            <a:ext cx="1182688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775" y="5508625"/>
            <a:ext cx="2671763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D7BBE01-5D4A-4E4D-A98A-F540401FD38A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90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6916" name="矩形 3"/>
          <p:cNvSpPr>
            <a:spLocks noChangeArrowheads="1"/>
          </p:cNvSpPr>
          <p:nvPr/>
        </p:nvSpPr>
        <p:spPr bwMode="auto">
          <a:xfrm>
            <a:off x="655638" y="612775"/>
            <a:ext cx="150495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800"/>
              <a:t>有</a:t>
            </a:r>
            <a:r>
              <a:rPr lang="en-US" altLang="zh-TW" sz="4800"/>
              <a:t>1</a:t>
            </a:r>
            <a:r>
              <a:rPr lang="zh-TW" altLang="en-US" sz="4800"/>
              <a:t>公正骰子，若擲出點數為</a:t>
            </a:r>
            <a:r>
              <a:rPr lang="en-US" altLang="zh-TW" sz="4800"/>
              <a:t>1,2,3,4,5</a:t>
            </a:r>
            <a:r>
              <a:rPr lang="zh-TW" altLang="en-US" sz="4800"/>
              <a:t>，可分別獲得</a:t>
            </a:r>
            <a:r>
              <a:rPr lang="en-US" altLang="zh-TW" sz="4800"/>
              <a:t>2,4,6,8,10</a:t>
            </a:r>
            <a:r>
              <a:rPr lang="zh-TW" altLang="en-US" sz="4800"/>
              <a:t>元，若擲出點數為</a:t>
            </a:r>
            <a:r>
              <a:rPr lang="en-US" altLang="zh-TW" sz="4800"/>
              <a:t>6 </a:t>
            </a:r>
            <a:r>
              <a:rPr lang="zh-TW" altLang="en-US" sz="4800"/>
              <a:t>，則賠</a:t>
            </a:r>
            <a:r>
              <a:rPr lang="en-US" altLang="zh-TW" sz="4800"/>
              <a:t>30</a:t>
            </a:r>
            <a:r>
              <a:rPr lang="zh-TW" altLang="en-US" sz="4800"/>
              <a:t>元。</a:t>
            </a:r>
            <a:r>
              <a:rPr lang="en-US" altLang="zh-TW" sz="4800"/>
              <a:t/>
            </a:r>
            <a:br>
              <a:rPr lang="en-US" altLang="zh-TW" sz="4800"/>
            </a:br>
            <a:r>
              <a:rPr lang="zh-TW" altLang="en-US" sz="4800"/>
              <a:t>大雄目前身上有</a:t>
            </a:r>
            <a:r>
              <a:rPr lang="en-US" altLang="zh-TW" sz="4800"/>
              <a:t>1000</a:t>
            </a:r>
            <a:r>
              <a:rPr lang="zh-TW" altLang="en-US" sz="4800"/>
              <a:t>元，</a:t>
            </a:r>
            <a:r>
              <a:rPr lang="en-US" altLang="zh-TW" sz="4800"/>
              <a:t/>
            </a:r>
            <a:br>
              <a:rPr lang="en-US" altLang="zh-TW" sz="4800"/>
            </a:br>
            <a:r>
              <a:rPr lang="zh-TW" altLang="en-US" sz="4800"/>
              <a:t>試設計程式模擬擲出</a:t>
            </a:r>
            <a:r>
              <a:rPr lang="en-US" altLang="zh-TW" sz="4800"/>
              <a:t>100</a:t>
            </a:r>
            <a:r>
              <a:rPr lang="zh-TW" altLang="en-US" sz="4800"/>
              <a:t>次骰子後，大雄有多少元</a:t>
            </a:r>
          </a:p>
        </p:txBody>
      </p:sp>
      <p:pic>
        <p:nvPicPr>
          <p:cNvPr id="166917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4572000"/>
            <a:ext cx="6369050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368300" y="252413"/>
            <a:ext cx="7356475" cy="8566150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8963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A12D59F4-DE6E-45F0-BDC7-FA86C8D75770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91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8964" name="內容版面配置區 2"/>
          <p:cNvSpPr txBox="1">
            <a:spLocks/>
          </p:cNvSpPr>
          <p:nvPr/>
        </p:nvSpPr>
        <p:spPr bwMode="auto">
          <a:xfrm>
            <a:off x="8351838" y="1116013"/>
            <a:ext cx="697388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隨機漫步 </a:t>
            </a:r>
            <a:r>
              <a:rPr lang="en-US" altLang="zh-TW" sz="4000" b="1" dirty="0">
                <a:latin typeface="Open Sans"/>
              </a:rPr>
              <a:t>Random Walk</a:t>
            </a:r>
            <a:endParaRPr kumimoji="0" lang="en-US" altLang="ko-KR" sz="4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16896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323850"/>
            <a:ext cx="7056437" cy="8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966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5" y="2844800"/>
            <a:ext cx="675322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流程圖: 程序 9"/>
          <p:cNvSpPr/>
          <p:nvPr/>
        </p:nvSpPr>
        <p:spPr>
          <a:xfrm>
            <a:off x="512763" y="1404938"/>
            <a:ext cx="11264900" cy="712787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1011" name="內容版面配置區 2"/>
          <p:cNvSpPr txBox="1">
            <a:spLocks/>
          </p:cNvSpPr>
          <p:nvPr/>
        </p:nvSpPr>
        <p:spPr bwMode="auto">
          <a:xfrm>
            <a:off x="477838" y="168275"/>
            <a:ext cx="14371637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隨機製作二維散布圖</a:t>
            </a:r>
            <a:endParaRPr kumimoji="0" lang="en-US" altLang="ko-KR" sz="8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sp>
        <p:nvSpPr>
          <p:cNvPr id="171012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DF4CE91C-3F0A-4F0C-8795-0DE12D74019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92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7101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547813"/>
            <a:ext cx="11087100" cy="691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525" y="1944688"/>
            <a:ext cx="3160713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223838" y="323850"/>
            <a:ext cx="7777162" cy="8353425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73059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403225"/>
            <a:ext cx="7577137" cy="812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36851904-970D-4DD1-A2F6-BB62FA96433F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93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432800" y="-252413"/>
            <a:ext cx="6264275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蒙地卡羅模擬法</a:t>
            </a:r>
            <a: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b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基於大數法則的實證方法，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當實驗的次數越多，其平均值</a:t>
            </a:r>
            <a: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/>
            </a:r>
            <a:br>
              <a:rPr lang="en-US" altLang="zh-TW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</a:br>
            <a:r>
              <a:rPr lang="zh-TW" altLang="en-US" sz="36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會越趨近於理論值。</a:t>
            </a:r>
          </a:p>
        </p:txBody>
      </p:sp>
      <p:sp>
        <p:nvSpPr>
          <p:cNvPr id="9" name="矩形 8"/>
          <p:cNvSpPr/>
          <p:nvPr/>
        </p:nvSpPr>
        <p:spPr>
          <a:xfrm>
            <a:off x="657225" y="2587625"/>
            <a:ext cx="1582738" cy="4000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304925" y="5643563"/>
            <a:ext cx="1295400" cy="2968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左箭號 10"/>
          <p:cNvSpPr/>
          <p:nvPr/>
        </p:nvSpPr>
        <p:spPr>
          <a:xfrm>
            <a:off x="7742238" y="7496175"/>
            <a:ext cx="1381125" cy="1036638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3065" name="內容版面配置區 2"/>
          <p:cNvSpPr txBox="1">
            <a:spLocks/>
          </p:cNvSpPr>
          <p:nvPr/>
        </p:nvSpPr>
        <p:spPr bwMode="auto">
          <a:xfrm>
            <a:off x="9224963" y="8064500"/>
            <a:ext cx="58578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請完成這</a:t>
            </a:r>
            <a:r>
              <a:rPr lang="en-US" altLang="zh-TW" sz="4800" b="1" dirty="0"/>
              <a:t>3</a:t>
            </a:r>
            <a:r>
              <a:rPr lang="zh-TW" altLang="en-US" sz="4800" b="1" dirty="0"/>
              <a:t>段程式碼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  <p:pic>
        <p:nvPicPr>
          <p:cNvPr id="173066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350" y="2339975"/>
            <a:ext cx="5183188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304925" y="6732588"/>
            <a:ext cx="1150938" cy="2889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圖: 程序 13"/>
          <p:cNvSpPr/>
          <p:nvPr/>
        </p:nvSpPr>
        <p:spPr>
          <a:xfrm>
            <a:off x="439738" y="828675"/>
            <a:ext cx="6553200" cy="7923213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74083" name="Picture 10" descr="img_1233_3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850" y="5672138"/>
            <a:ext cx="307975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0462E61-E8AF-4A83-AB2D-18B238A12031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94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74085" name="內容版面配置區 2"/>
          <p:cNvSpPr txBox="1">
            <a:spLocks/>
          </p:cNvSpPr>
          <p:nvPr/>
        </p:nvSpPr>
        <p:spPr bwMode="auto">
          <a:xfrm>
            <a:off x="7640638" y="7942263"/>
            <a:ext cx="5472112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/>
              <a:t>請完成這段程式碼</a:t>
            </a:r>
            <a:r>
              <a:rPr lang="en-US" altLang="zh-TW" sz="4800" b="1" dirty="0"/>
              <a:t>~</a:t>
            </a:r>
            <a:endParaRPr lang="en-US" altLang="zh-TW" sz="4800" u="sng" dirty="0"/>
          </a:p>
        </p:txBody>
      </p:sp>
      <p:sp>
        <p:nvSpPr>
          <p:cNvPr id="15" name="向左箭號 14"/>
          <p:cNvSpPr/>
          <p:nvPr/>
        </p:nvSpPr>
        <p:spPr>
          <a:xfrm>
            <a:off x="7331075" y="6315075"/>
            <a:ext cx="1566863" cy="1355725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4087" name="矩形 1"/>
          <p:cNvSpPr>
            <a:spLocks noChangeArrowheads="1"/>
          </p:cNvSpPr>
          <p:nvPr/>
        </p:nvSpPr>
        <p:spPr bwMode="auto">
          <a:xfrm>
            <a:off x="330200" y="-60325"/>
            <a:ext cx="780256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5400" b="1" dirty="0">
                <a:solidFill>
                  <a:srgbClr val="FF0000"/>
                </a:solidFill>
                <a:ea typeface="標楷體" panose="03000509000000000000" pitchFamily="65" charset="-120"/>
              </a:rPr>
              <a:t>試以機率估計葉子的面積</a:t>
            </a:r>
            <a:endParaRPr lang="zh-TW" altLang="en-US" dirty="0"/>
          </a:p>
        </p:txBody>
      </p:sp>
      <p:pic>
        <p:nvPicPr>
          <p:cNvPr id="174088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73188"/>
            <a:ext cx="41513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9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8450" y="1239838"/>
            <a:ext cx="42481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90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949325"/>
            <a:ext cx="6342063" cy="778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1065213" y="5983288"/>
            <a:ext cx="5495925" cy="16859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圖: 程序 8"/>
          <p:cNvSpPr/>
          <p:nvPr/>
        </p:nvSpPr>
        <p:spPr>
          <a:xfrm>
            <a:off x="1219993" y="971550"/>
            <a:ext cx="4476751" cy="7780338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1506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152" y="6808188"/>
            <a:ext cx="194421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矩形 2"/>
          <p:cNvSpPr>
            <a:spLocks noChangeArrowheads="1"/>
          </p:cNvSpPr>
          <p:nvPr/>
        </p:nvSpPr>
        <p:spPr bwMode="auto">
          <a:xfrm>
            <a:off x="1219993" y="-103187"/>
            <a:ext cx="13250863" cy="110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zh-TW" sz="6600" b="1" dirty="0"/>
              <a:t>#</a:t>
            </a:r>
            <a:r>
              <a:rPr lang="zh-TW" altLang="en-US" sz="6600" b="1" dirty="0"/>
              <a:t> 特殊函數</a:t>
            </a:r>
            <a:r>
              <a:rPr lang="en-US" altLang="zh-TW" sz="6600" b="1" dirty="0"/>
              <a:t>~</a:t>
            </a:r>
            <a:r>
              <a:rPr lang="zh-TW" altLang="en-US" sz="6600" b="1" dirty="0"/>
              <a:t> </a:t>
            </a:r>
            <a:r>
              <a:rPr lang="zh-TW" altLang="en-US" sz="4800" b="1" dirty="0"/>
              <a:t>絕對值 </a:t>
            </a:r>
            <a:r>
              <a:rPr lang="en-US" altLang="zh-TW" sz="4800" b="1" dirty="0"/>
              <a:t>,</a:t>
            </a:r>
            <a:r>
              <a:rPr lang="zh-TW" altLang="en-US" sz="4800" b="1" dirty="0"/>
              <a:t> 正弦 </a:t>
            </a:r>
            <a:r>
              <a:rPr lang="en-US" altLang="zh-TW" sz="4800" b="1" dirty="0"/>
              <a:t>,</a:t>
            </a:r>
            <a:r>
              <a:rPr lang="zh-TW" altLang="en-US" sz="4800" b="1" dirty="0"/>
              <a:t> 餘弦 </a:t>
            </a:r>
            <a:r>
              <a:rPr lang="en-US" altLang="zh-TW" sz="4800" b="1" dirty="0"/>
              <a:t>,</a:t>
            </a:r>
            <a:r>
              <a:rPr lang="zh-TW" altLang="en-US" sz="4800" b="1" dirty="0"/>
              <a:t> 對數</a:t>
            </a:r>
            <a:endParaRPr lang="en-US" altLang="zh-TW" sz="4800" b="1" dirty="0"/>
          </a:p>
        </p:txBody>
      </p:sp>
      <p:sp>
        <p:nvSpPr>
          <p:cNvPr id="21508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26999C73-774D-4C47-90E3-7BD920D329A8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95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1509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05" y="1038226"/>
            <a:ext cx="4352925" cy="768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31" y="1557338"/>
            <a:ext cx="5819775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圖說文字 7"/>
          <p:cNvSpPr/>
          <p:nvPr/>
        </p:nvSpPr>
        <p:spPr>
          <a:xfrm>
            <a:off x="7845425" y="1350963"/>
            <a:ext cx="6046788" cy="5237162"/>
          </a:xfrm>
          <a:prstGeom prst="wedgeRectCallout">
            <a:avLst>
              <a:gd name="adj1" fmla="val 16640"/>
              <a:gd name="adj2" fmla="val 63493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408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FADB3AC6-3527-4ED0-BD87-B154DDFBC8E9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96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3555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763713"/>
            <a:ext cx="6337300" cy="648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矩形 2"/>
          <p:cNvSpPr>
            <a:spLocks noChangeArrowheads="1"/>
          </p:cNvSpPr>
          <p:nvPr/>
        </p:nvSpPr>
        <p:spPr bwMode="auto">
          <a:xfrm>
            <a:off x="512763" y="107950"/>
            <a:ext cx="13104812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8000" b="1" dirty="0"/>
              <a:t>#</a:t>
            </a:r>
            <a:r>
              <a:rPr lang="zh-TW" altLang="en-US" sz="8000" b="1" dirty="0"/>
              <a:t> 試寫程式</a:t>
            </a:r>
            <a:r>
              <a:rPr lang="en-US" altLang="zh-TW" sz="8000" b="1" dirty="0"/>
              <a:t>~</a:t>
            </a:r>
            <a:r>
              <a:rPr kumimoji="0" lang="zh-TW" altLang="en-US" sz="8000" b="1" dirty="0">
                <a:solidFill>
                  <a:srgbClr val="FF0000"/>
                </a:solidFill>
                <a:latin typeface="맑은 고딕" panose="020B0503020000020004" pitchFamily="34" charset="-127"/>
              </a:rPr>
              <a:t>完成以下的計算</a:t>
            </a:r>
            <a:endParaRPr kumimoji="0" lang="en-US" altLang="ko-KR" sz="8000" b="1" dirty="0">
              <a:solidFill>
                <a:srgbClr val="FF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17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圖: 程序 7"/>
          <p:cNvSpPr/>
          <p:nvPr/>
        </p:nvSpPr>
        <p:spPr>
          <a:xfrm>
            <a:off x="223838" y="1260202"/>
            <a:ext cx="11809609" cy="7671072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602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4A07C926-EDE5-497D-9A96-FE3490CFA0A3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97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5603" name="內容版面配置區 2"/>
          <p:cNvSpPr txBox="1">
            <a:spLocks/>
          </p:cNvSpPr>
          <p:nvPr/>
        </p:nvSpPr>
        <p:spPr bwMode="auto">
          <a:xfrm>
            <a:off x="1662113" y="26988"/>
            <a:ext cx="10801350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i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n 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與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o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s </a:t>
            </a:r>
            <a:r>
              <a:rPr kumimoji="0" lang="zh-TW" altLang="en-US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之疊合</a:t>
            </a:r>
            <a:r>
              <a:rPr kumimoji="0" lang="en-US" altLang="zh-TW" sz="80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0" lang="en-US" altLang="ko-KR" sz="80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/>
              <a:t> </a:t>
            </a:r>
          </a:p>
        </p:txBody>
      </p:sp>
      <p:pic>
        <p:nvPicPr>
          <p:cNvPr id="25604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35088"/>
            <a:ext cx="11444288" cy="755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60" y="5031869"/>
            <a:ext cx="6344816" cy="2242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內容版面配置區 2"/>
          <p:cNvSpPr txBox="1">
            <a:spLocks/>
          </p:cNvSpPr>
          <p:nvPr/>
        </p:nvSpPr>
        <p:spPr bwMode="auto">
          <a:xfrm>
            <a:off x="8368802" y="2013992"/>
            <a:ext cx="763270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6000" b="1" dirty="0"/>
              <a:t>試試看</a:t>
            </a:r>
            <a:r>
              <a:rPr lang="en-US" altLang="zh-TW" sz="6000" b="1" dirty="0"/>
              <a:t>~</a:t>
            </a:r>
            <a:r>
              <a:rPr lang="zh-TW" altLang="en-US" sz="6000" b="1" dirty="0"/>
              <a:t>可更改</a:t>
            </a:r>
            <a:r>
              <a:rPr lang="en-US" altLang="zh-TW" sz="6000" b="1" dirty="0"/>
              <a:t>A,B</a:t>
            </a:r>
            <a:r>
              <a:rPr lang="zh-TW" altLang="en-US" sz="6000" b="1" dirty="0"/>
              <a:t>值</a:t>
            </a:r>
            <a:endParaRPr lang="en-US" altLang="zh-TW" sz="6000" b="1" dirty="0"/>
          </a:p>
          <a:p>
            <a:pPr>
              <a:buFont typeface="Wingdings 2" panose="05020102010507070707" pitchFamily="18" charset="2"/>
              <a:buNone/>
            </a:pPr>
            <a:endParaRPr lang="zh-TW" altLang="en-US" sz="8600" dirty="0"/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zh-TW" u="sng" dirty="0"/>
          </a:p>
        </p:txBody>
      </p:sp>
      <p:pic>
        <p:nvPicPr>
          <p:cNvPr id="25607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064" y="2872907"/>
            <a:ext cx="115252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0560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圖: 程序 6"/>
          <p:cNvSpPr/>
          <p:nvPr/>
        </p:nvSpPr>
        <p:spPr>
          <a:xfrm>
            <a:off x="512167" y="1042988"/>
            <a:ext cx="5832649" cy="7778054"/>
          </a:xfrm>
          <a:prstGeom prst="flowChartProcess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626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6730CADA-B5AF-49EF-854A-C6689A43CA5C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98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6627" name="內容版面配置區 2"/>
          <p:cNvSpPr txBox="1">
            <a:spLocks/>
          </p:cNvSpPr>
          <p:nvPr/>
        </p:nvSpPr>
        <p:spPr bwMode="auto">
          <a:xfrm>
            <a:off x="-35272" y="-129398"/>
            <a:ext cx="1088072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 typeface="Wingdings 2" panose="05020102010507070707" pitchFamily="18" charset="2"/>
              <a:buNone/>
            </a:pPr>
            <a:r>
              <a:rPr kumimoji="0" lang="zh-TW" altLang="en-US" sz="60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#</a:t>
            </a:r>
            <a:r>
              <a:rPr kumimoji="0" lang="zh-TW" altLang="en-US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kumimoji="0" lang="en-US" altLang="zh-TW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Making Waves </a:t>
            </a:r>
            <a:r>
              <a:rPr kumimoji="0" lang="zh-TW" altLang="en-US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與波共舞</a:t>
            </a:r>
            <a:r>
              <a:rPr kumimoji="0" lang="en-US" altLang="zh-TW" sz="66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endParaRPr kumimoji="0" lang="en-US" altLang="ko-KR" sz="6600" b="1" dirty="0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zh-TW" altLang="en-US" sz="4400" dirty="0">
              <a:solidFill>
                <a:srgbClr val="00B0F0"/>
              </a:solidFill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dirty="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zh-TW" u="sng" dirty="0"/>
              <a:t> </a:t>
            </a:r>
          </a:p>
        </p:txBody>
      </p:sp>
      <p:pic>
        <p:nvPicPr>
          <p:cNvPr id="26628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6" y="1246187"/>
            <a:ext cx="5520412" cy="743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38" y="1379538"/>
            <a:ext cx="7920037" cy="755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9602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2"/>
          <p:cNvSpPr>
            <a:spLocks noChangeArrowheads="1"/>
          </p:cNvSpPr>
          <p:nvPr/>
        </p:nvSpPr>
        <p:spPr bwMode="auto">
          <a:xfrm>
            <a:off x="368300" y="26988"/>
            <a:ext cx="118808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600" b="1">
                <a:solidFill>
                  <a:srgbClr val="00B0F0"/>
                </a:solidFill>
              </a:rPr>
              <a:t>#</a:t>
            </a:r>
            <a:r>
              <a:rPr lang="zh-TW" altLang="en-US" sz="6600" b="1">
                <a:solidFill>
                  <a:srgbClr val="00B0F0"/>
                </a:solidFill>
              </a:rPr>
              <a:t> 試寫程式</a:t>
            </a:r>
            <a:r>
              <a:rPr lang="en-US" altLang="zh-TW" sz="6600" b="1">
                <a:solidFill>
                  <a:srgbClr val="00B0F0"/>
                </a:solidFill>
              </a:rPr>
              <a:t>~</a:t>
            </a:r>
            <a:r>
              <a:rPr lang="zh-TW" altLang="en-US" sz="6600" b="1">
                <a:solidFill>
                  <a:srgbClr val="00B0F0"/>
                </a:solidFill>
              </a:rPr>
              <a:t>完成</a:t>
            </a:r>
            <a:r>
              <a:rPr kumimoji="0" lang="zh-TW" altLang="en-US" sz="6600" b="1">
                <a:solidFill>
                  <a:srgbClr val="00B0F0"/>
                </a:solidFill>
                <a:latin typeface="맑은 고딕" panose="020B0503020000020004" pitchFamily="34" charset="-127"/>
              </a:rPr>
              <a:t>以下的圖形</a:t>
            </a:r>
            <a:endParaRPr kumimoji="0" lang="en-US" altLang="ko-KR" sz="66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TW" sz="6600" b="1">
              <a:solidFill>
                <a:srgbClr val="00B0F0"/>
              </a:solidFill>
            </a:endParaRPr>
          </a:p>
        </p:txBody>
      </p:sp>
      <p:sp>
        <p:nvSpPr>
          <p:cNvPr id="27651" name="投影片編號版面配置區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TW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t>P</a:t>
            </a:r>
            <a:fld id="{707A38B5-1D91-45B8-AB90-7D2F9F91BEC7}" type="slidenum">
              <a:rPr kumimoji="0" lang="zh-TW" altLang="en-US" smtClean="0">
                <a:latin typeface="Franklin Gothic Book" panose="020B0503020102020204" pitchFamily="34" charset="0"/>
                <a:ea typeface="微軟正黑體" panose="020B0604030504040204" pitchFamily="34" charset="-120"/>
              </a:rPr>
              <a:pPr/>
              <a:t>99</a:t>
            </a:fld>
            <a:endParaRPr kumimoji="0" lang="zh-TW" altLang="en-US" smtClean="0">
              <a:latin typeface="Franklin Gothic Book" panose="020B0503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652" name="內容版面配置區 2"/>
          <p:cNvSpPr txBox="1">
            <a:spLocks/>
          </p:cNvSpPr>
          <p:nvPr/>
        </p:nvSpPr>
        <p:spPr bwMode="auto">
          <a:xfrm>
            <a:off x="8001000" y="1620838"/>
            <a:ext cx="7704138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1pPr>
            <a:lvl2pPr marL="547688" indent="-22860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2pPr>
            <a:lvl3pPr marL="822325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3pPr>
            <a:lvl4pPr marL="1096963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4pPr>
            <a:lvl5pPr marL="13716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5pPr>
            <a:lvl6pPr marL="1828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6pPr>
            <a:lvl7pPr marL="2286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7pPr>
            <a:lvl8pPr marL="2743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8pPr>
            <a:lvl9pPr marL="32004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新細明體" panose="02020500000000000000" pitchFamily="18" charset="-120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TW" altLang="en-US" sz="4800" b="1" dirty="0">
                <a:solidFill>
                  <a:srgbClr val="FF0000"/>
                </a:solidFill>
              </a:rPr>
              <a:t>提示 </a:t>
            </a:r>
            <a:r>
              <a:rPr lang="en-US" altLang="zh-TW" sz="4800" b="1" dirty="0">
                <a:solidFill>
                  <a:srgbClr val="FF0000"/>
                </a:solidFill>
              </a:rPr>
              <a:t>~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y1=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y2=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(2*x)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y3=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(3*x)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y4=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(4*x)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y5=</a:t>
            </a:r>
            <a:r>
              <a:rPr lang="en-US" altLang="zh-TW" sz="4000" b="1" dirty="0" err="1">
                <a:solidFill>
                  <a:srgbClr val="00B0F0"/>
                </a:solidFill>
              </a:rPr>
              <a:t>np.sin</a:t>
            </a:r>
            <a:r>
              <a:rPr lang="en-US" altLang="zh-TW" sz="4000" b="1" dirty="0">
                <a:solidFill>
                  <a:srgbClr val="00B0F0"/>
                </a:solidFill>
              </a:rPr>
              <a:t>(5*x)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zh-TW" sz="4000" b="1" dirty="0">
                <a:solidFill>
                  <a:srgbClr val="00B0F0"/>
                </a:solidFill>
              </a:rPr>
              <a:t>y6=20*y1+4*y2+5*y3+2*y4+2*y5</a:t>
            </a:r>
          </a:p>
        </p:txBody>
      </p:sp>
      <p:pic>
        <p:nvPicPr>
          <p:cNvPr id="27653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358900"/>
            <a:ext cx="5900738" cy="753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矩形 2"/>
          <p:cNvSpPr>
            <a:spLocks noChangeArrowheads="1"/>
          </p:cNvSpPr>
          <p:nvPr/>
        </p:nvSpPr>
        <p:spPr bwMode="auto">
          <a:xfrm>
            <a:off x="9645650" y="7596188"/>
            <a:ext cx="56705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4400">
                <a:solidFill>
                  <a:srgbClr val="000000"/>
                </a:solidFill>
              </a:rPr>
              <a:t>模擬鋼琴中央</a:t>
            </a:r>
            <a:r>
              <a:rPr lang="en-US" altLang="zh-TW" sz="4400">
                <a:solidFill>
                  <a:srgbClr val="000000"/>
                </a:solidFill>
              </a:rPr>
              <a:t>C</a:t>
            </a:r>
            <a:r>
              <a:rPr lang="zh-TW" altLang="en-US" sz="4400">
                <a:solidFill>
                  <a:srgbClr val="000000"/>
                </a:solidFill>
              </a:rPr>
              <a:t>的聲波</a:t>
            </a:r>
          </a:p>
        </p:txBody>
      </p:sp>
      <p:pic>
        <p:nvPicPr>
          <p:cNvPr id="27655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8" y="7526338"/>
            <a:ext cx="2144712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754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公正">
  <a:themeElements>
    <a:clrScheme name="公正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公正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10255</TotalTime>
  <Words>4103</Words>
  <Application>Microsoft Office PowerPoint</Application>
  <PresentationFormat>自訂</PresentationFormat>
  <Paragraphs>796</Paragraphs>
  <Slides>150</Slides>
  <Notes>82</Notes>
  <HiddenSlides>0</HiddenSlides>
  <MMClips>0</MMClips>
  <ScaleCrop>false</ScaleCrop>
  <HeadingPairs>
    <vt:vector size="6" baseType="variant">
      <vt:variant>
        <vt:lpstr>使用字型</vt:lpstr>
      </vt:variant>
      <vt:variant>
        <vt:i4>20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150</vt:i4>
      </vt:variant>
    </vt:vector>
  </HeadingPairs>
  <TitlesOfParts>
    <vt:vector size="171" baseType="lpstr">
      <vt:lpstr>30</vt:lpstr>
      <vt:lpstr>Malgun Gothic</vt:lpstr>
      <vt:lpstr>Malgun Gothic</vt:lpstr>
      <vt:lpstr>Microsoft JhengHei UI</vt:lpstr>
      <vt:lpstr>Open Sans</vt:lpstr>
      <vt:lpstr>Source Sans Pro</vt:lpstr>
      <vt:lpstr>system-ui</vt:lpstr>
      <vt:lpstr>細明體</vt:lpstr>
      <vt:lpstr>華康細圓體</vt:lpstr>
      <vt:lpstr>微軟正黑體</vt:lpstr>
      <vt:lpstr>新細明體</vt:lpstr>
      <vt:lpstr>標楷體</vt:lpstr>
      <vt:lpstr>Arial</vt:lpstr>
      <vt:lpstr>Calibri</vt:lpstr>
      <vt:lpstr>Courier New</vt:lpstr>
      <vt:lpstr>Franklin Gothic Book</vt:lpstr>
      <vt:lpstr>Perpetua</vt:lpstr>
      <vt:lpstr>Times New Roman</vt:lpstr>
      <vt:lpstr>Wingdings</vt:lpstr>
      <vt:lpstr>Wingdings 2</vt:lpstr>
      <vt:lpstr>公正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利用序列來一對一配對</vt:lpstr>
      <vt:lpstr>利用序列來一對一配對</vt:lpstr>
      <vt:lpstr>一 筆 畫 作 圖 使用plot 指令(展示1)</vt:lpstr>
      <vt:lpstr>PowerPoint 簡報</vt:lpstr>
      <vt:lpstr>PowerPoint 簡報</vt:lpstr>
      <vt:lpstr>PowerPoint 簡報</vt:lpstr>
      <vt:lpstr>PowerPoint 簡報</vt:lpstr>
      <vt:lpstr>PowerPoint 簡報</vt:lpstr>
      <vt:lpstr>scatter , plot , fill  指令介紹  </vt:lpstr>
      <vt:lpstr>畫函數圖(描點與連線)  scatter 和 plot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一筆畫問題?</dc:title>
  <dc:creator>user</dc:creator>
  <cp:lastModifiedBy>user</cp:lastModifiedBy>
  <cp:revision>1589</cp:revision>
  <cp:lastPrinted>2021-02-22T01:11:13Z</cp:lastPrinted>
  <dcterms:created xsi:type="dcterms:W3CDTF">2016-01-11T07:15:10Z</dcterms:created>
  <dcterms:modified xsi:type="dcterms:W3CDTF">2021-02-22T15:48:26Z</dcterms:modified>
</cp:coreProperties>
</file>